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71" r:id="rId4"/>
    <p:sldId id="260" r:id="rId5"/>
    <p:sldId id="262" r:id="rId6"/>
    <p:sldId id="263" r:id="rId7"/>
    <p:sldId id="270" r:id="rId8"/>
    <p:sldId id="269" r:id="rId9"/>
    <p:sldId id="264" r:id="rId10"/>
    <p:sldId id="265" r:id="rId11"/>
    <p:sldId id="272" r:id="rId12"/>
    <p:sldId id="266" r:id="rId13"/>
    <p:sldId id="267" r:id="rId14"/>
    <p:sldId id="26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59595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2"/>
    <p:restoredTop sz="94694"/>
  </p:normalViewPr>
  <p:slideViewPr>
    <p:cSldViewPr snapToGrid="0" snapToObjects="1">
      <p:cViewPr varScale="1">
        <p:scale>
          <a:sx n="60" d="100"/>
          <a:sy n="60" d="100"/>
        </p:scale>
        <p:origin x="10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29273616034164E-2"/>
          <c:y val="3.3352449714452476E-2"/>
          <c:w val="0.92423803533538518"/>
          <c:h val="0.85742549945785851"/>
        </c:manualLayout>
      </c:layout>
      <c:lineChart>
        <c:grouping val="standard"/>
        <c:varyColors val="0"/>
        <c:ser>
          <c:idx val="0"/>
          <c:order val="0"/>
          <c:tx>
            <c:strRef>
              <c:f>Feuil1!$B$1</c:f>
              <c:strCache>
                <c:ptCount val="1"/>
                <c:pt idx="0">
                  <c:v>Série 1</c:v>
                </c:pt>
              </c:strCache>
            </c:strRef>
          </c:tx>
          <c:spPr>
            <a:ln w="28575" cap="rnd">
              <a:solidFill>
                <a:srgbClr val="8DC94D"/>
              </a:solidFill>
              <a:round/>
            </a:ln>
            <a:effectLst/>
          </c:spPr>
          <c:marker>
            <c:symbol val="none"/>
          </c:marker>
          <c:cat>
            <c:strRef>
              <c:f>Feuil1!$A$2:$A$8</c:f>
              <c:strCache>
                <c:ptCount val="7"/>
                <c:pt idx="0">
                  <c:v>Mesure contrôle 1</c:v>
                </c:pt>
                <c:pt idx="1">
                  <c:v>Mesure 1</c:v>
                </c:pt>
                <c:pt idx="2">
                  <c:v>Mesure 2</c:v>
                </c:pt>
                <c:pt idx="3">
                  <c:v>Mesure 3</c:v>
                </c:pt>
                <c:pt idx="4">
                  <c:v>Mesure 4</c:v>
                </c:pt>
                <c:pt idx="5">
                  <c:v>Mesure 5</c:v>
                </c:pt>
                <c:pt idx="6">
                  <c:v>Mesure contrôle 2</c:v>
                </c:pt>
              </c:strCache>
            </c:strRef>
          </c:cat>
          <c:val>
            <c:numRef>
              <c:f>Feuil1!$B$2:$B$8</c:f>
              <c:numCache>
                <c:formatCode>General</c:formatCode>
                <c:ptCount val="7"/>
                <c:pt idx="0">
                  <c:v>50</c:v>
                </c:pt>
                <c:pt idx="1">
                  <c:v>34</c:v>
                </c:pt>
                <c:pt idx="2">
                  <c:v>30</c:v>
                </c:pt>
                <c:pt idx="3">
                  <c:v>31</c:v>
                </c:pt>
                <c:pt idx="4">
                  <c:v>27</c:v>
                </c:pt>
                <c:pt idx="5">
                  <c:v>28</c:v>
                </c:pt>
                <c:pt idx="6">
                  <c:v>34</c:v>
                </c:pt>
              </c:numCache>
            </c:numRef>
          </c:val>
          <c:smooth val="0"/>
          <c:extLst>
            <c:ext xmlns:c16="http://schemas.microsoft.com/office/drawing/2014/chart" uri="{C3380CC4-5D6E-409C-BE32-E72D297353CC}">
              <c16:uniqueId val="{00000000-424B-4B60-B114-52130F9BD79B}"/>
            </c:ext>
          </c:extLst>
        </c:ser>
        <c:dLbls>
          <c:showLegendKey val="0"/>
          <c:showVal val="0"/>
          <c:showCatName val="0"/>
          <c:showSerName val="0"/>
          <c:showPercent val="0"/>
          <c:showBubbleSize val="0"/>
        </c:dLbls>
        <c:smooth val="0"/>
        <c:axId val="708159080"/>
        <c:axId val="708162360"/>
      </c:lineChart>
      <c:catAx>
        <c:axId val="708159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708162360"/>
        <c:crosses val="autoZero"/>
        <c:auto val="1"/>
        <c:lblAlgn val="ctr"/>
        <c:lblOffset val="100"/>
        <c:noMultiLvlLbl val="0"/>
      </c:catAx>
      <c:valAx>
        <c:axId val="708162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08159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B18603-D6C4-2B44-9DD8-EB42D2F4C3F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A9044AA-C673-F444-871D-3B7C5570B0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78BF14-67C5-D04E-ABA7-2453241D629D}"/>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54D29D3C-767B-5B4A-B0DA-18914FDF70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7F05E4-F38E-854D-90CA-8AB56538C835}"/>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82299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D330D-6449-4F42-AFA4-44659441120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3CDC809-7B23-464F-93A4-5543E9833F8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E293D9-F0C8-CB49-A470-7B7D1919B189}"/>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D3E06536-9A8D-6B46-B775-599CF9A8C9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168470-55D5-6A41-877F-4169FDFB697A}"/>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01711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231DCD5-B36E-6E46-A858-DCAF55D1CB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DFFD095-0613-4C44-9825-DD701E4271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168768-19F7-7F4E-BEC1-B644AF5F6C9C}"/>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7A2D6D41-321B-4B47-B6BB-E08FF64501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2B3368-9D67-8347-850E-9FF44FB6C993}"/>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428750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36D44-2AE5-B546-ACAD-10022BBB2B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F66564-04F5-E042-9E10-DE16EDC851B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15319B-1127-3842-BD1F-2EC8340F9D1C}"/>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00B95D44-3855-2342-9BDF-DE2415036B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2685DC0-6A39-7348-9ACB-4E94AD8C5979}"/>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11404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47E6C-5CA1-674A-B738-1583B87D514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EE5BDE5-7429-7F43-9F91-3BDA92B22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84E50DD-36F8-4A47-BCDE-5CC002A05C7E}"/>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4F144309-64D2-DD4D-B36F-6B899EF122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DC6D36-29AD-B144-BC6D-55A61AF89392}"/>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336144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E179DC-708B-5447-BC00-D6BD89EAAB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9D104C7-9C34-1947-8279-CFD1C441C8F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6A1A807-32A9-DA45-B43A-9C3B71630C4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19E9BE7-54BE-2A4B-97D2-AAEEC16FD00E}"/>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6" name="Espace réservé du pied de page 5">
            <a:extLst>
              <a:ext uri="{FF2B5EF4-FFF2-40B4-BE49-F238E27FC236}">
                <a16:creationId xmlns:a16="http://schemas.microsoft.com/office/drawing/2014/main" id="{461A051C-4689-8541-A6CC-AE3277C080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A07E97D-3A3A-5840-B13F-B0907AA5A877}"/>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47263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9A8BC-080C-2A4C-9289-EBF76E72A46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44806DD-8225-C549-9085-0082C1D47F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F90882A-B8F0-954D-99B4-34CBD15FAFA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3C22E68-D490-374A-833C-9A1555193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ECB7244-31EE-014F-8EE7-888E6F28B86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D3FA7BA-7B4D-B946-B0F5-1A3114B128DD}"/>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8" name="Espace réservé du pied de page 7">
            <a:extLst>
              <a:ext uri="{FF2B5EF4-FFF2-40B4-BE49-F238E27FC236}">
                <a16:creationId xmlns:a16="http://schemas.microsoft.com/office/drawing/2014/main" id="{77C055BA-C679-4047-B009-0B374443A62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295C082-BBE3-124D-82BF-DB5C759CE204}"/>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56188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99BC2-BB65-5A43-9445-80BB5DA8C0A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E70A08A-53C7-4B4F-A216-32E51CA9A5C2}"/>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4" name="Espace réservé du pied de page 3">
            <a:extLst>
              <a:ext uri="{FF2B5EF4-FFF2-40B4-BE49-F238E27FC236}">
                <a16:creationId xmlns:a16="http://schemas.microsoft.com/office/drawing/2014/main" id="{97E439F9-CBF5-F94A-B751-6842BCC8864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31DF262-A20D-ED43-8550-A8D525965F07}"/>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78102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798CF2-3080-DF49-9765-8CABFB1A3E22}"/>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3" name="Espace réservé du pied de page 2">
            <a:extLst>
              <a:ext uri="{FF2B5EF4-FFF2-40B4-BE49-F238E27FC236}">
                <a16:creationId xmlns:a16="http://schemas.microsoft.com/office/drawing/2014/main" id="{0C2DF615-08B3-F440-9977-A73AA44861F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E37EE73-EDA9-E444-82FD-C076D0583A93}"/>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92367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23423-0099-2B43-8C67-3EC04D9F73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39AB16E-94E8-0C4D-B923-BFA296FBA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ED2E4EC-D6FB-1B46-8E14-AA7BAC677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91C71C-AC18-B343-A090-9BEF8C2B3B87}"/>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6" name="Espace réservé du pied de page 5">
            <a:extLst>
              <a:ext uri="{FF2B5EF4-FFF2-40B4-BE49-F238E27FC236}">
                <a16:creationId xmlns:a16="http://schemas.microsoft.com/office/drawing/2014/main" id="{A17235D1-92A1-0949-8ABB-8916463F3F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4761392-CA9F-4C4B-9895-18FEAF47CE09}"/>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718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3D449-250F-1943-BF12-132A8B42A4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9D0DB71-FB6A-E649-BB35-7E2C7CF90C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18DDAB6-3ADD-5E40-AA68-D09B2EFC4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FDE315A-73C1-274D-906B-9356B754B412}"/>
              </a:ext>
            </a:extLst>
          </p:cNvPr>
          <p:cNvSpPr>
            <a:spLocks noGrp="1"/>
          </p:cNvSpPr>
          <p:nvPr>
            <p:ph type="dt" sz="half" idx="10"/>
          </p:nvPr>
        </p:nvSpPr>
        <p:spPr/>
        <p:txBody>
          <a:bodyPr/>
          <a:lstStyle/>
          <a:p>
            <a:fld id="{BFBF3299-903B-E948-BDE8-1587FF00F011}" type="datetimeFigureOut">
              <a:rPr lang="fr-FR" smtClean="0"/>
              <a:t>26/02/2020</a:t>
            </a:fld>
            <a:endParaRPr lang="fr-FR"/>
          </a:p>
        </p:txBody>
      </p:sp>
      <p:sp>
        <p:nvSpPr>
          <p:cNvPr id="6" name="Espace réservé du pied de page 5">
            <a:extLst>
              <a:ext uri="{FF2B5EF4-FFF2-40B4-BE49-F238E27FC236}">
                <a16:creationId xmlns:a16="http://schemas.microsoft.com/office/drawing/2014/main" id="{CCB9D333-7CC5-EF44-9450-BEC4C02BB4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47F2F76-881B-F94B-9416-06C47D66772E}"/>
              </a:ext>
            </a:extLst>
          </p:cNvPr>
          <p:cNvSpPr>
            <a:spLocks noGrp="1"/>
          </p:cNvSpPr>
          <p:nvPr>
            <p:ph type="sldNum" sz="quarter" idx="12"/>
          </p:nvPr>
        </p:nvSpPr>
        <p:spPr/>
        <p:txBody>
          <a:bodyPr/>
          <a:lstStyle/>
          <a:p>
            <a:fld id="{81F42A12-AF9D-4845-816A-A77767F0CB71}" type="slidenum">
              <a:rPr lang="fr-FR" smtClean="0"/>
              <a:t>‹N°›</a:t>
            </a:fld>
            <a:endParaRPr lang="fr-FR"/>
          </a:p>
        </p:txBody>
      </p:sp>
    </p:spTree>
    <p:extLst>
      <p:ext uri="{BB962C8B-B14F-4D97-AF65-F5344CB8AC3E}">
        <p14:creationId xmlns:p14="http://schemas.microsoft.com/office/powerpoint/2010/main" val="249311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0BF2BFD-F63F-5341-BC3B-20B5EC1DAD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C102915-6CB9-A149-8C31-56634A8EE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E2A264-2D60-EE40-992E-CE402D81A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F3299-903B-E948-BDE8-1587FF00F011}" type="datetimeFigureOut">
              <a:rPr lang="fr-FR" smtClean="0"/>
              <a:t>26/02/2020</a:t>
            </a:fld>
            <a:endParaRPr lang="fr-FR"/>
          </a:p>
        </p:txBody>
      </p:sp>
      <p:sp>
        <p:nvSpPr>
          <p:cNvPr id="5" name="Espace réservé du pied de page 4">
            <a:extLst>
              <a:ext uri="{FF2B5EF4-FFF2-40B4-BE49-F238E27FC236}">
                <a16:creationId xmlns:a16="http://schemas.microsoft.com/office/drawing/2014/main" id="{491223E9-AF32-B941-B01C-C0A884A950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090B411-5482-FB41-9AC5-E529B6DA1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42A12-AF9D-4845-816A-A77767F0CB71}" type="slidenum">
              <a:rPr lang="fr-FR" smtClean="0"/>
              <a:t>‹N°›</a:t>
            </a:fld>
            <a:endParaRPr lang="fr-FR"/>
          </a:p>
        </p:txBody>
      </p:sp>
    </p:spTree>
    <p:extLst>
      <p:ext uri="{BB962C8B-B14F-4D97-AF65-F5344CB8AC3E}">
        <p14:creationId xmlns:p14="http://schemas.microsoft.com/office/powerpoint/2010/main" val="386749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34204A-3CDF-474F-89C4-0916C05662C0}"/>
              </a:ext>
            </a:extLst>
          </p:cNvPr>
          <p:cNvSpPr>
            <a:spLocks noGrp="1"/>
          </p:cNvSpPr>
          <p:nvPr>
            <p:ph type="ctrTitle"/>
          </p:nvPr>
        </p:nvSpPr>
        <p:spPr>
          <a:xfrm>
            <a:off x="601466" y="2375264"/>
            <a:ext cx="5585087" cy="1427851"/>
          </a:xfrm>
        </p:spPr>
        <p:txBody>
          <a:bodyPr>
            <a:normAutofit fontScale="90000"/>
          </a:bodyPr>
          <a:lstStyle/>
          <a:p>
            <a:r>
              <a:rPr lang="fr-FR" sz="4000" b="1" dirty="0"/>
              <a:t>FICHE D’EVALUATION D’UNE ACTION AGIR ENSEMBLE</a:t>
            </a:r>
            <a:endParaRPr lang="fr-FR" sz="4000" b="1" dirty="0">
              <a:latin typeface="Montserrat Light" pitchFamily="2" charset="77"/>
            </a:endParaRPr>
          </a:p>
        </p:txBody>
      </p:sp>
      <p:sp>
        <p:nvSpPr>
          <p:cNvPr id="3" name="Sous-titre 2">
            <a:extLst>
              <a:ext uri="{FF2B5EF4-FFF2-40B4-BE49-F238E27FC236}">
                <a16:creationId xmlns:a16="http://schemas.microsoft.com/office/drawing/2014/main" id="{65EC10F8-2D86-3841-A0FB-2D0388FEBD91}"/>
              </a:ext>
            </a:extLst>
          </p:cNvPr>
          <p:cNvSpPr>
            <a:spLocks noGrp="1"/>
          </p:cNvSpPr>
          <p:nvPr>
            <p:ph type="subTitle" idx="1"/>
          </p:nvPr>
        </p:nvSpPr>
        <p:spPr>
          <a:xfrm>
            <a:off x="943327" y="4249488"/>
            <a:ext cx="4894060" cy="1069831"/>
          </a:xfrm>
        </p:spPr>
        <p:txBody>
          <a:bodyPr>
            <a:normAutofit/>
          </a:bodyPr>
          <a:lstStyle/>
          <a:p>
            <a:r>
              <a:rPr lang="fr-FR" sz="3200" dirty="0">
                <a:latin typeface="Montserrat Light" pitchFamily="2" charset="77"/>
              </a:rPr>
              <a:t>ACTION DE CHANGEMENT DE COMPORTEMENT</a:t>
            </a:r>
          </a:p>
        </p:txBody>
      </p:sp>
      <p:pic>
        <p:nvPicPr>
          <p:cNvPr id="4" name="Image 3">
            <a:extLst>
              <a:ext uri="{FF2B5EF4-FFF2-40B4-BE49-F238E27FC236}">
                <a16:creationId xmlns:a16="http://schemas.microsoft.com/office/drawing/2014/main" id="{DD94A2FA-A016-7146-AF97-34F6DD5FF350}"/>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5" name="Rectangle 4">
            <a:extLst>
              <a:ext uri="{FF2B5EF4-FFF2-40B4-BE49-F238E27FC236}">
                <a16:creationId xmlns:a16="http://schemas.microsoft.com/office/drawing/2014/main" id="{72FB2E9A-8F00-4044-9DA9-125C503D07CD}"/>
              </a:ext>
            </a:extLst>
          </p:cNvPr>
          <p:cNvSpPr/>
          <p:nvPr/>
        </p:nvSpPr>
        <p:spPr>
          <a:xfrm>
            <a:off x="0" y="0"/>
            <a:ext cx="12192000" cy="1544595"/>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69ECA03F-242B-A64F-BB0D-336DDBF07FEE}"/>
              </a:ext>
            </a:extLst>
          </p:cNvPr>
          <p:cNvSpPr/>
          <p:nvPr/>
        </p:nvSpPr>
        <p:spPr>
          <a:xfrm>
            <a:off x="0" y="1544595"/>
            <a:ext cx="12192000" cy="296562"/>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B88F1A30-CF0A-034D-A245-5B36EE1E42FD}"/>
              </a:ext>
            </a:extLst>
          </p:cNvPr>
          <p:cNvPicPr>
            <a:picLocks noChangeAspect="1"/>
          </p:cNvPicPr>
          <p:nvPr/>
        </p:nvPicPr>
        <p:blipFill>
          <a:blip r:embed="rId3"/>
          <a:stretch>
            <a:fillRect/>
          </a:stretch>
        </p:blipFill>
        <p:spPr>
          <a:xfrm>
            <a:off x="4079313" y="326818"/>
            <a:ext cx="3537287" cy="1810611"/>
          </a:xfrm>
          <a:prstGeom prst="rect">
            <a:avLst/>
          </a:prstGeom>
          <a:effectLst>
            <a:outerShdw blurRad="190500" dist="38100" dir="2700000" algn="tl" rotWithShape="0">
              <a:prstClr val="black">
                <a:alpha val="40000"/>
              </a:prstClr>
            </a:outerShdw>
          </a:effectLst>
        </p:spPr>
      </p:pic>
      <p:sp>
        <p:nvSpPr>
          <p:cNvPr id="9" name="Rectangle 8">
            <a:extLst>
              <a:ext uri="{FF2B5EF4-FFF2-40B4-BE49-F238E27FC236}">
                <a16:creationId xmlns:a16="http://schemas.microsoft.com/office/drawing/2014/main" id="{C09B4191-FD9B-F74A-8E3A-4AF585E51DCB}"/>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FC390323-7746-9B40-B4A2-6D3049F9CBC0}"/>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30" name="Picture 6" descr="group of people huddling">
            <a:extLst>
              <a:ext uri="{FF2B5EF4-FFF2-40B4-BE49-F238E27FC236}">
                <a16:creationId xmlns:a16="http://schemas.microsoft.com/office/drawing/2014/main" id="{6C5E7FB0-44EF-416E-92E9-C0094F7945D8}"/>
              </a:ext>
            </a:extLst>
          </p:cNvPr>
          <p:cNvPicPr>
            <a:picLocks noChangeAspect="1" noChangeArrowheads="1"/>
          </p:cNvPicPr>
          <p:nvPr/>
        </p:nvPicPr>
        <p:blipFill>
          <a:blip r:embed="rId4">
            <a:alphaModFix amt="85000"/>
            <a:extLst>
              <a:ext uri="{28A0092B-C50C-407E-A947-70E740481C1C}">
                <a14:useLocalDpi xmlns:a14="http://schemas.microsoft.com/office/drawing/2010/main" val="0"/>
              </a:ext>
            </a:extLst>
          </a:blip>
          <a:srcRect/>
          <a:stretch>
            <a:fillRect/>
          </a:stretch>
        </p:blipFill>
        <p:spPr bwMode="auto">
          <a:xfrm>
            <a:off x="6344046" y="2124901"/>
            <a:ext cx="5195206" cy="3490986"/>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Connecteur droit 11">
            <a:extLst>
              <a:ext uri="{FF2B5EF4-FFF2-40B4-BE49-F238E27FC236}">
                <a16:creationId xmlns:a16="http://schemas.microsoft.com/office/drawing/2014/main" id="{D8450E90-FC61-4299-B3A8-BA3F0ED7868A}"/>
              </a:ext>
            </a:extLst>
          </p:cNvPr>
          <p:cNvCxnSpPr/>
          <p:nvPr/>
        </p:nvCxnSpPr>
        <p:spPr>
          <a:xfrm>
            <a:off x="2210045" y="4002722"/>
            <a:ext cx="2165684"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45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Retour sur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9" name="Rectangle 8">
            <a:extLst>
              <a:ext uri="{FF2B5EF4-FFF2-40B4-BE49-F238E27FC236}">
                <a16:creationId xmlns:a16="http://schemas.microsoft.com/office/drawing/2014/main" id="{D25BE1E6-7E79-4C86-9DFA-8D167FDAFE3C}"/>
              </a:ext>
            </a:extLst>
          </p:cNvPr>
          <p:cNvSpPr/>
          <p:nvPr/>
        </p:nvSpPr>
        <p:spPr>
          <a:xfrm>
            <a:off x="1258934" y="2384000"/>
            <a:ext cx="4443663" cy="2862322"/>
          </a:xfrm>
          <a:prstGeom prst="rect">
            <a:avLst/>
          </a:prstGeom>
        </p:spPr>
        <p:txBody>
          <a:bodyPr wrap="square">
            <a:spAutoFit/>
          </a:bodyPr>
          <a:lstStyle/>
          <a:p>
            <a:pPr>
              <a:spcAft>
                <a:spcPts val="0"/>
              </a:spcAft>
            </a:pPr>
            <a:r>
              <a:rPr lang="fr-FR" dirty="0">
                <a:solidFill>
                  <a:srgbClr val="595959"/>
                </a:solidFill>
                <a:ea typeface="Calibri" panose="020F0502020204030204" pitchFamily="34" charset="0"/>
                <a:cs typeface="Lao UI" panose="020B0502040204020203" pitchFamily="34" charset="0"/>
              </a:rPr>
              <a:t>Les points de vigilance à prendre en compte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BE1991A2-C7ED-429F-B891-55C5F42F7B24}"/>
              </a:ext>
            </a:extLst>
          </p:cNvPr>
          <p:cNvSpPr/>
          <p:nvPr/>
        </p:nvSpPr>
        <p:spPr>
          <a:xfrm>
            <a:off x="6306026" y="2379355"/>
            <a:ext cx="4443663" cy="2862322"/>
          </a:xfrm>
          <a:prstGeom prst="rect">
            <a:avLst/>
          </a:prstGeom>
        </p:spPr>
        <p:txBody>
          <a:bodyPr wrap="square">
            <a:spAutoFit/>
          </a:bodyPr>
          <a:lstStyle/>
          <a:p>
            <a:pPr>
              <a:spcAft>
                <a:spcPts val="0"/>
              </a:spcAft>
            </a:pPr>
            <a:r>
              <a:rPr lang="fr-FR" dirty="0">
                <a:solidFill>
                  <a:srgbClr val="595959"/>
                </a:solidFill>
                <a:ea typeface="Calibri" panose="020F0502020204030204" pitchFamily="34" charset="0"/>
                <a:cs typeface="Lao UI" panose="020B0502040204020203" pitchFamily="34" charset="0"/>
              </a:rPr>
              <a:t>Les modifications à apporter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A39A42C4-585D-4764-95BC-CA557C331AB9}"/>
              </a:ext>
            </a:extLst>
          </p:cNvPr>
          <p:cNvSpPr/>
          <p:nvPr/>
        </p:nvSpPr>
        <p:spPr>
          <a:xfrm>
            <a:off x="6172016" y="1940362"/>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DB6BF68C-016A-4CA9-83EB-3AC808DC5E39}"/>
              </a:ext>
            </a:extLst>
          </p:cNvPr>
          <p:cNvSpPr/>
          <p:nvPr/>
        </p:nvSpPr>
        <p:spPr>
          <a:xfrm>
            <a:off x="4781249" y="1366437"/>
            <a:ext cx="2629502" cy="461665"/>
          </a:xfrm>
          <a:prstGeom prst="rect">
            <a:avLst/>
          </a:prstGeom>
        </p:spPr>
        <p:txBody>
          <a:bodyPr wrap="none">
            <a:spAutoFit/>
          </a:bodyPr>
          <a:lstStyle/>
          <a:p>
            <a:pPr>
              <a:spcAft>
                <a:spcPts val="0"/>
              </a:spcAft>
            </a:pPr>
            <a:r>
              <a:rPr lang="fr-FR" sz="2400" b="1" i="1" dirty="0">
                <a:solidFill>
                  <a:srgbClr val="8DC94D"/>
                </a:solidFill>
                <a:ea typeface="Calibri" panose="020F0502020204030204" pitchFamily="34" charset="0"/>
                <a:cs typeface="Lao UI" panose="020B0502040204020203" pitchFamily="34" charset="0"/>
              </a:rPr>
              <a:t>Si c’était à refaire…</a:t>
            </a:r>
            <a:endParaRPr lang="fr-FR" sz="3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517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Renouvellement de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 name="Rectangle 11">
            <a:extLst>
              <a:ext uri="{FF2B5EF4-FFF2-40B4-BE49-F238E27FC236}">
                <a16:creationId xmlns:a16="http://schemas.microsoft.com/office/drawing/2014/main" id="{BE1991A2-C7ED-429F-B891-55C5F42F7B24}"/>
              </a:ext>
            </a:extLst>
          </p:cNvPr>
          <p:cNvSpPr/>
          <p:nvPr/>
        </p:nvSpPr>
        <p:spPr>
          <a:xfrm>
            <a:off x="5030255" y="2356629"/>
            <a:ext cx="2131487"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srgbClr val="595959"/>
                </a:solidFill>
                <a:effectLst/>
                <a:uLnTx/>
                <a:uFillTx/>
                <a:latin typeface="Calibri" panose="020F0502020204030204"/>
                <a:ea typeface="Calibri" panose="020F0502020204030204" pitchFamily="34" charset="0"/>
                <a:cs typeface="Lao UI" panose="020B0502040204020203" pitchFamily="34" charset="0"/>
              </a:rPr>
              <a:t>Oui    -    Non</a:t>
            </a:r>
            <a:endParaRPr kumimoji="0" lang="fr-FR"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DB6BF68C-016A-4CA9-83EB-3AC808DC5E39}"/>
              </a:ext>
            </a:extLst>
          </p:cNvPr>
          <p:cNvSpPr/>
          <p:nvPr/>
        </p:nvSpPr>
        <p:spPr>
          <a:xfrm>
            <a:off x="2757268" y="1781098"/>
            <a:ext cx="7312386"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1" u="none" strike="noStrike" kern="1200" cap="none" spc="0" normalizeH="0" baseline="0" noProof="0" dirty="0">
                <a:ln>
                  <a:noFill/>
                </a:ln>
                <a:solidFill>
                  <a:srgbClr val="8DC94D"/>
                </a:solidFill>
                <a:effectLst/>
                <a:uLnTx/>
                <a:uFillTx/>
                <a:latin typeface="Calibri" panose="020F0502020204030204"/>
                <a:ea typeface="Calibri" panose="020F0502020204030204" pitchFamily="34" charset="0"/>
                <a:cs typeface="Lao UI" panose="020B0502040204020203" pitchFamily="34" charset="0"/>
              </a:rPr>
              <a:t>Comptez-vous remettre en place cette action à l’avenir ?</a:t>
            </a:r>
            <a:endParaRPr kumimoji="0" lang="fr-FR"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7416FBC7-FE57-4B94-9CDC-2CDD39AE430F}"/>
              </a:ext>
            </a:extLst>
          </p:cNvPr>
          <p:cNvSpPr/>
          <p:nvPr/>
        </p:nvSpPr>
        <p:spPr>
          <a:xfrm>
            <a:off x="956120" y="3121976"/>
            <a:ext cx="10503889"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1" u="none" strike="noStrike" kern="1200" cap="none" spc="0" normalizeH="0" baseline="0" noProof="0" dirty="0">
                <a:ln>
                  <a:noFill/>
                </a:ln>
                <a:solidFill>
                  <a:srgbClr val="8DC94D"/>
                </a:solidFill>
                <a:effectLst/>
                <a:uLnTx/>
                <a:uFillTx/>
                <a:latin typeface="Calibri" panose="020F0502020204030204"/>
                <a:ea typeface="Calibri" panose="020F0502020204030204" pitchFamily="34" charset="0"/>
                <a:cs typeface="Lao UI" panose="020B0502040204020203" pitchFamily="34" charset="0"/>
              </a:rPr>
              <a:t>Si oui, avec quelles nouveautés ? (échelle d’action plus importante, nouveaux établissements prenant par à l’action, etc.)</a:t>
            </a:r>
            <a:endParaRPr kumimoji="0" lang="fr-FR"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4C2849BE-A36B-477B-B66B-49FBF9477835}"/>
              </a:ext>
            </a:extLst>
          </p:cNvPr>
          <p:cNvSpPr/>
          <p:nvPr/>
        </p:nvSpPr>
        <p:spPr>
          <a:xfrm>
            <a:off x="731990" y="3903707"/>
            <a:ext cx="10728019"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595959"/>
                </a:solidFill>
                <a:effectLst/>
                <a:uLnTx/>
                <a:uFillTx/>
                <a:latin typeface="Calibri" panose="020F0502020204030204"/>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kumimoji="0" lang="fr-FR" sz="2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595959"/>
                </a:solidFill>
                <a:effectLst/>
                <a:uLnTx/>
                <a:uFillTx/>
                <a:latin typeface="Calibri" panose="020F0502020204030204"/>
                <a:ea typeface="Calibri" panose="020F0502020204030204" pitchFamily="34" charset="0"/>
                <a:cs typeface="Lao UI" panose="020B0502040204020203" pitchFamily="34" charset="0"/>
              </a:rPr>
              <a:t> </a:t>
            </a:r>
            <a:endParaRPr kumimoji="0" lang="fr-FR" sz="2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546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L’action en image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88FA4C4-5571-4A17-8937-DE881F2A0E5B}"/>
              </a:ext>
            </a:extLst>
          </p:cNvPr>
          <p:cNvSpPr txBox="1"/>
          <p:nvPr/>
        </p:nvSpPr>
        <p:spPr>
          <a:xfrm>
            <a:off x="1708611"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
        <p:nvSpPr>
          <p:cNvPr id="15" name="Rectangle 14">
            <a:extLst>
              <a:ext uri="{FF2B5EF4-FFF2-40B4-BE49-F238E27FC236}">
                <a16:creationId xmlns:a16="http://schemas.microsoft.com/office/drawing/2014/main" id="{82363CE3-95BC-41B9-9918-C75C92042649}"/>
              </a:ext>
            </a:extLst>
          </p:cNvPr>
          <p:cNvSpPr/>
          <p:nvPr/>
        </p:nvSpPr>
        <p:spPr>
          <a:xfrm>
            <a:off x="6224465"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6FED455-7462-450A-9CFE-F04B8F4EC1F5}"/>
              </a:ext>
            </a:extLst>
          </p:cNvPr>
          <p:cNvSpPr txBox="1"/>
          <p:nvPr/>
        </p:nvSpPr>
        <p:spPr>
          <a:xfrm>
            <a:off x="6834064"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Tree>
    <p:extLst>
      <p:ext uri="{BB962C8B-B14F-4D97-AF65-F5344CB8AC3E}">
        <p14:creationId xmlns:p14="http://schemas.microsoft.com/office/powerpoint/2010/main" val="78182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L’action en image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88FA4C4-5571-4A17-8937-DE881F2A0E5B}"/>
              </a:ext>
            </a:extLst>
          </p:cNvPr>
          <p:cNvSpPr txBox="1"/>
          <p:nvPr/>
        </p:nvSpPr>
        <p:spPr>
          <a:xfrm>
            <a:off x="1708611"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
        <p:nvSpPr>
          <p:cNvPr id="15" name="Rectangle 14">
            <a:extLst>
              <a:ext uri="{FF2B5EF4-FFF2-40B4-BE49-F238E27FC236}">
                <a16:creationId xmlns:a16="http://schemas.microsoft.com/office/drawing/2014/main" id="{82363CE3-95BC-41B9-9918-C75C92042649}"/>
              </a:ext>
            </a:extLst>
          </p:cNvPr>
          <p:cNvSpPr/>
          <p:nvPr/>
        </p:nvSpPr>
        <p:spPr>
          <a:xfrm>
            <a:off x="6224465"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6FED455-7462-450A-9CFE-F04B8F4EC1F5}"/>
              </a:ext>
            </a:extLst>
          </p:cNvPr>
          <p:cNvSpPr txBox="1"/>
          <p:nvPr/>
        </p:nvSpPr>
        <p:spPr>
          <a:xfrm>
            <a:off x="6834064"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Tree>
    <p:extLst>
      <p:ext uri="{BB962C8B-B14F-4D97-AF65-F5344CB8AC3E}">
        <p14:creationId xmlns:p14="http://schemas.microsoft.com/office/powerpoint/2010/main" val="3352107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L’action en image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88FA4C4-5571-4A17-8937-DE881F2A0E5B}"/>
              </a:ext>
            </a:extLst>
          </p:cNvPr>
          <p:cNvSpPr txBox="1"/>
          <p:nvPr/>
        </p:nvSpPr>
        <p:spPr>
          <a:xfrm>
            <a:off x="1708611"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
        <p:nvSpPr>
          <p:cNvPr id="15" name="Rectangle 14">
            <a:extLst>
              <a:ext uri="{FF2B5EF4-FFF2-40B4-BE49-F238E27FC236}">
                <a16:creationId xmlns:a16="http://schemas.microsoft.com/office/drawing/2014/main" id="{82363CE3-95BC-41B9-9918-C75C92042649}"/>
              </a:ext>
            </a:extLst>
          </p:cNvPr>
          <p:cNvSpPr/>
          <p:nvPr/>
        </p:nvSpPr>
        <p:spPr>
          <a:xfrm>
            <a:off x="6224465" y="195167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76FED455-7462-450A-9CFE-F04B8F4EC1F5}"/>
              </a:ext>
            </a:extLst>
          </p:cNvPr>
          <p:cNvSpPr txBox="1"/>
          <p:nvPr/>
        </p:nvSpPr>
        <p:spPr>
          <a:xfrm>
            <a:off x="6834064" y="3481522"/>
            <a:ext cx="3529263" cy="369332"/>
          </a:xfrm>
          <a:prstGeom prst="rect">
            <a:avLst/>
          </a:prstGeom>
          <a:solidFill>
            <a:srgbClr val="92D050"/>
          </a:solidFill>
          <a:ln>
            <a:solidFill>
              <a:srgbClr val="92D050"/>
            </a:solidFill>
          </a:ln>
        </p:spPr>
        <p:txBody>
          <a:bodyPr wrap="square" rtlCol="0">
            <a:spAutoFit/>
          </a:bodyPr>
          <a:lstStyle/>
          <a:p>
            <a:pPr algn="ctr"/>
            <a:r>
              <a:rPr lang="fr-FR" dirty="0">
                <a:solidFill>
                  <a:schemeClr val="bg1"/>
                </a:solidFill>
              </a:rPr>
              <a:t>Photo à intégrer</a:t>
            </a:r>
          </a:p>
        </p:txBody>
      </p:sp>
    </p:spTree>
    <p:extLst>
      <p:ext uri="{BB962C8B-B14F-4D97-AF65-F5344CB8AC3E}">
        <p14:creationId xmlns:p14="http://schemas.microsoft.com/office/powerpoint/2010/main" val="66072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Votre fiche d’évaluation</a:t>
            </a:r>
          </a:p>
        </p:txBody>
      </p:sp>
      <p:sp>
        <p:nvSpPr>
          <p:cNvPr id="3" name="Espace réservé du contenu 2">
            <a:extLst>
              <a:ext uri="{FF2B5EF4-FFF2-40B4-BE49-F238E27FC236}">
                <a16:creationId xmlns:a16="http://schemas.microsoft.com/office/drawing/2014/main" id="{DC7BE59B-225C-0642-AEDF-FC8D4AF2CFC5}"/>
              </a:ext>
            </a:extLst>
          </p:cNvPr>
          <p:cNvSpPr>
            <a:spLocks noGrp="1"/>
          </p:cNvSpPr>
          <p:nvPr>
            <p:ph idx="1"/>
          </p:nvPr>
        </p:nvSpPr>
        <p:spPr>
          <a:xfrm>
            <a:off x="676871" y="1859870"/>
            <a:ext cx="10838257" cy="4169493"/>
          </a:xfrm>
        </p:spPr>
        <p:txBody>
          <a:bodyPr>
            <a:normAutofit/>
          </a:bodyPr>
          <a:lstStyle/>
          <a:p>
            <a:pPr marL="0" indent="0" algn="ctr">
              <a:buNone/>
            </a:pPr>
            <a:r>
              <a:rPr lang="fr-FR" sz="2400" dirty="0"/>
              <a:t>Cette fiche a pour but de vous aider à évaluer et à organiser les résultats des actions mises en place sur votre territoire dans le cadre d’Agir Ensemble. Vous pourrez ainsi disposer d’un document mettant en valeur l’impact de ces actions et les points potentiels d’amélioration pour les actions à venir. Pour chaque action menée, nous vous demandons de bien vouloir compléter une fiche d’évaluation dédiée.</a:t>
            </a:r>
          </a:p>
          <a:p>
            <a:pPr marL="0" indent="0" algn="ctr">
              <a:buNone/>
            </a:pPr>
            <a:endParaRPr lang="fr-FR" sz="1300" dirty="0"/>
          </a:p>
          <a:p>
            <a:pPr marL="0" indent="0" algn="ctr">
              <a:buNone/>
            </a:pPr>
            <a:r>
              <a:rPr lang="fr-FR" sz="2000" b="1" i="1" dirty="0">
                <a:solidFill>
                  <a:srgbClr val="92D050"/>
                </a:solidFill>
              </a:rPr>
              <a:t>À noter :</a:t>
            </a:r>
            <a:r>
              <a:rPr lang="fr-FR" sz="2000" i="1" dirty="0"/>
              <a:t> Cette fiche est un document-type, les éléments ci-dessous sont des lignes directrices données à titre indicatif que vous êtes libres de modifier autant que vous le souhaitez afin qu’ils s’adaptent au mieux aux actions évaluées et aux données auxquelles vous avez accès. Il n’y a aucune limite dans le nombre de caractères ou le nombre de ligne. </a:t>
            </a:r>
          </a:p>
          <a:p>
            <a:endParaRPr lang="fr-FR" sz="1800" dirty="0">
              <a:latin typeface="Montserrat Light" pitchFamily="2" charset="77"/>
            </a:endParaRP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5397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Contextualisation de l’action</a:t>
            </a:r>
          </a:p>
        </p:txBody>
      </p:sp>
      <p:sp>
        <p:nvSpPr>
          <p:cNvPr id="3" name="Espace réservé du contenu 2">
            <a:extLst>
              <a:ext uri="{FF2B5EF4-FFF2-40B4-BE49-F238E27FC236}">
                <a16:creationId xmlns:a16="http://schemas.microsoft.com/office/drawing/2014/main" id="{DC7BE59B-225C-0642-AEDF-FC8D4AF2CFC5}"/>
              </a:ext>
            </a:extLst>
          </p:cNvPr>
          <p:cNvSpPr>
            <a:spLocks noGrp="1"/>
          </p:cNvSpPr>
          <p:nvPr>
            <p:ph idx="1"/>
          </p:nvPr>
        </p:nvSpPr>
        <p:spPr>
          <a:xfrm>
            <a:off x="676871" y="1936712"/>
            <a:ext cx="10838257" cy="4169493"/>
          </a:xfrm>
        </p:spPr>
        <p:txBody>
          <a:bodyPr>
            <a:normAutofit/>
          </a:bodyPr>
          <a:lstStyle/>
          <a:p>
            <a:pPr marL="0" indent="0" algn="ctr">
              <a:buNone/>
            </a:pPr>
            <a:r>
              <a:rPr lang="fr-FR" sz="2000" b="1" dirty="0">
                <a:solidFill>
                  <a:srgbClr val="92D050"/>
                </a:solidFill>
                <a:latin typeface="Montserrat Light" pitchFamily="2" charset="77"/>
              </a:rPr>
              <a:t>DANS QUEL CONTEXTE CETTE ACTION A ÉTÉ MISE EN PLACE ?</a:t>
            </a:r>
          </a:p>
          <a:p>
            <a:pPr marL="0" indent="0">
              <a:spcAft>
                <a:spcPts val="0"/>
              </a:spcAft>
              <a:buNone/>
            </a:pPr>
            <a:r>
              <a:rPr lang="fr-FR" dirty="0">
                <a:solidFill>
                  <a:srgbClr val="404040"/>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23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Principe et objectifs de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C646C67E-1FCE-4B2E-86B1-F836A7BE14F5}"/>
              </a:ext>
            </a:extLst>
          </p:cNvPr>
          <p:cNvSpPr/>
          <p:nvPr/>
        </p:nvSpPr>
        <p:spPr>
          <a:xfrm>
            <a:off x="1098550" y="5442613"/>
            <a:ext cx="11335044" cy="369332"/>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PARTENAIRES MOBILISÉS :</a:t>
            </a:r>
            <a:r>
              <a:rPr lang="fr-FR" b="1" dirty="0">
                <a:latin typeface="+mj-lt"/>
                <a:ea typeface="Calibri" panose="020F0502020204030204" pitchFamily="34" charset="0"/>
                <a:cs typeface="Times New Roman" panose="02020603050405020304" pitchFamily="18"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a:t>
            </a:r>
            <a:endParaRPr lang="fr-FR" dirty="0">
              <a:effectLst/>
              <a:latin typeface="+mj-lt"/>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074FB107-EF4D-4F1E-AF22-3C0D38FDAC66}"/>
              </a:ext>
            </a:extLst>
          </p:cNvPr>
          <p:cNvSpPr/>
          <p:nvPr/>
        </p:nvSpPr>
        <p:spPr>
          <a:xfrm>
            <a:off x="3070767" y="1295439"/>
            <a:ext cx="6675490" cy="646331"/>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NOM DE L’ACTION :</a:t>
            </a:r>
            <a:r>
              <a:rPr lang="fr-FR" b="1" dirty="0">
                <a:latin typeface="+mj-lt"/>
                <a:ea typeface="Calibri" panose="020F0502020204030204" pitchFamily="34" charset="0"/>
                <a:cs typeface="Times New Roman" panose="02020603050405020304" pitchFamily="18"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a:t>
            </a:r>
            <a:endParaRPr lang="fr-FR" dirty="0">
              <a:latin typeface="+mj-lt"/>
              <a:ea typeface="Calibri" panose="020F0502020204030204" pitchFamily="34" charset="0"/>
              <a:cs typeface="Times New Roman" panose="02020603050405020304" pitchFamily="18" charset="0"/>
            </a:endParaRPr>
          </a:p>
          <a:p>
            <a:pPr>
              <a:spcAft>
                <a:spcPts val="0"/>
              </a:spcAft>
            </a:pPr>
            <a:r>
              <a:rPr lang="fr-FR" b="1" dirty="0">
                <a:solidFill>
                  <a:srgbClr val="8DC94D"/>
                </a:solidFill>
                <a:latin typeface="+mj-lt"/>
                <a:ea typeface="Calibri" panose="020F0502020204030204" pitchFamily="34" charset="0"/>
                <a:cs typeface="Lao UI" panose="020B0502040204020203" pitchFamily="34" charset="0"/>
              </a:rPr>
              <a:t> </a:t>
            </a:r>
            <a:endParaRPr lang="fr-FR" dirty="0">
              <a:latin typeface="+mj-lt"/>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B149F0D3-8EF9-4B16-992D-42644564A71B}"/>
              </a:ext>
            </a:extLst>
          </p:cNvPr>
          <p:cNvSpPr/>
          <p:nvPr/>
        </p:nvSpPr>
        <p:spPr>
          <a:xfrm>
            <a:off x="853442" y="1820279"/>
            <a:ext cx="4942203" cy="2031325"/>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PRINCIPE DE L’ACTION :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a:t>
            </a:r>
          </a:p>
          <a:p>
            <a:pPr algn="ctr">
              <a:spcAft>
                <a:spcPts val="0"/>
              </a:spcAft>
            </a:pPr>
            <a:endParaRPr lang="fr-FR" dirty="0">
              <a:solidFill>
                <a:srgbClr val="404040"/>
              </a:solidFill>
              <a:latin typeface="+mj-lt"/>
              <a:ea typeface="Calibri" panose="020F0502020204030204" pitchFamily="34" charset="0"/>
              <a:cs typeface="Lao UI" panose="020B0502040204020203" pitchFamily="34" charset="0"/>
            </a:endParaRPr>
          </a:p>
        </p:txBody>
      </p:sp>
      <p:sp>
        <p:nvSpPr>
          <p:cNvPr id="14" name="Rectangle 13">
            <a:extLst>
              <a:ext uri="{FF2B5EF4-FFF2-40B4-BE49-F238E27FC236}">
                <a16:creationId xmlns:a16="http://schemas.microsoft.com/office/drawing/2014/main" id="{F2E10020-F80B-45A3-B4C5-4646F7C21C83}"/>
              </a:ext>
            </a:extLst>
          </p:cNvPr>
          <p:cNvSpPr/>
          <p:nvPr/>
        </p:nvSpPr>
        <p:spPr>
          <a:xfrm>
            <a:off x="6396354" y="1860577"/>
            <a:ext cx="4942204" cy="1754326"/>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OBJECTIFS DE L’ACTION :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a:t>
            </a:r>
            <a:endParaRPr lang="fr-FR" dirty="0">
              <a:latin typeface="+mj-lt"/>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FAE2EEE6-588F-478F-835C-1B823B52B40C}"/>
              </a:ext>
            </a:extLst>
          </p:cNvPr>
          <p:cNvSpPr/>
          <p:nvPr/>
        </p:nvSpPr>
        <p:spPr>
          <a:xfrm>
            <a:off x="2073627" y="4691353"/>
            <a:ext cx="9948574" cy="646331"/>
          </a:xfrm>
          <a:prstGeom prst="rect">
            <a:avLst/>
          </a:prstGeom>
        </p:spPr>
        <p:txBody>
          <a:bodyPr wrap="square">
            <a:spAutoFit/>
          </a:bodyPr>
          <a:lstStyle/>
          <a:p>
            <a:pPr algn="ctr">
              <a:spcAft>
                <a:spcPts val="0"/>
              </a:spcAft>
            </a:pPr>
            <a:r>
              <a:rPr lang="fr-FR" b="1" dirty="0">
                <a:solidFill>
                  <a:srgbClr val="404040"/>
                </a:solidFill>
                <a:latin typeface="+mj-lt"/>
                <a:ea typeface="Calibri" panose="020F0502020204030204" pitchFamily="34" charset="0"/>
                <a:cs typeface="Lao UI" panose="020B0502040204020203" pitchFamily="34" charset="0"/>
              </a:rPr>
              <a:t> </a:t>
            </a:r>
            <a:endParaRPr lang="fr-FR" dirty="0">
              <a:latin typeface="+mj-lt"/>
              <a:ea typeface="Calibri" panose="020F0502020204030204" pitchFamily="34" charset="0"/>
              <a:cs typeface="Times New Roman" panose="02020603050405020304" pitchFamily="18" charset="0"/>
            </a:endParaRPr>
          </a:p>
          <a:p>
            <a:pPr>
              <a:spcAft>
                <a:spcPts val="0"/>
              </a:spcAft>
            </a:pPr>
            <a:r>
              <a:rPr lang="fr-FR" b="1" dirty="0">
                <a:solidFill>
                  <a:srgbClr val="8DC94D"/>
                </a:solidFill>
                <a:latin typeface="+mj-lt"/>
                <a:ea typeface="Calibri" panose="020F0502020204030204" pitchFamily="34" charset="0"/>
                <a:cs typeface="Lao UI" panose="020B0502040204020203" pitchFamily="34" charset="0"/>
              </a:rPr>
              <a:t>DATE/PÉRIODE DE L’ACTION :</a:t>
            </a:r>
            <a:r>
              <a:rPr lang="fr-FR" b="1" dirty="0">
                <a:latin typeface="+mj-lt"/>
                <a:ea typeface="Calibri" panose="020F0502020204030204" pitchFamily="34" charset="0"/>
                <a:cs typeface="Times New Roman" panose="02020603050405020304" pitchFamily="18"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a:t>
            </a:r>
            <a:endParaRPr lang="fr-FR" dirty="0">
              <a:latin typeface="+mj-lt"/>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C99A6626-07D5-40F6-A818-D700E68E97A5}"/>
              </a:ext>
            </a:extLst>
          </p:cNvPr>
          <p:cNvSpPr/>
          <p:nvPr/>
        </p:nvSpPr>
        <p:spPr>
          <a:xfrm>
            <a:off x="853442" y="3808667"/>
            <a:ext cx="10582035" cy="923330"/>
          </a:xfrm>
          <a:prstGeom prst="rect">
            <a:avLst/>
          </a:prstGeom>
        </p:spPr>
        <p:txBody>
          <a:bodyPr wrap="square">
            <a:spAutoFit/>
          </a:bodyPr>
          <a:lstStyle/>
          <a:p>
            <a:pPr>
              <a:spcAft>
                <a:spcPts val="0"/>
              </a:spcAft>
            </a:pPr>
            <a:r>
              <a:rPr lang="fr-FR" b="1" dirty="0">
                <a:solidFill>
                  <a:srgbClr val="8DC94D"/>
                </a:solidFill>
                <a:latin typeface="+mj-lt"/>
                <a:ea typeface="Calibri" panose="020F0502020204030204" pitchFamily="34" charset="0"/>
                <a:cs typeface="Lao UI" panose="020B0502040204020203" pitchFamily="34" charset="0"/>
              </a:rPr>
              <a:t>OUTILS &amp; MOYENS UTILISÉS</a:t>
            </a:r>
            <a:r>
              <a:rPr lang="fr-FR" i="1" dirty="0">
                <a:solidFill>
                  <a:prstClr val="white">
                    <a:lumMod val="50000"/>
                  </a:prstClr>
                </a:solidFill>
                <a:ea typeface="Calibri" panose="020F0502020204030204" pitchFamily="34" charset="0"/>
                <a:cs typeface="Lao UI" panose="020B0502040204020203" pitchFamily="34" charset="0"/>
              </a:rPr>
              <a:t> (possibilité de mettre à la fin du document des photos de ces outils)</a:t>
            </a:r>
            <a:r>
              <a:rPr lang="fr-FR" b="1" dirty="0">
                <a:solidFill>
                  <a:srgbClr val="8DC94D"/>
                </a:solidFill>
                <a:latin typeface="+mj-lt"/>
                <a:ea typeface="Calibri" panose="020F0502020204030204" pitchFamily="34" charset="0"/>
                <a:cs typeface="Lao UI" panose="020B0502040204020203" pitchFamily="34" charset="0"/>
              </a:rPr>
              <a:t> </a:t>
            </a:r>
            <a:r>
              <a:rPr lang="fr-FR" dirty="0">
                <a:solidFill>
                  <a:srgbClr val="404040"/>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a:t>
            </a:r>
            <a:endParaRPr lang="fr-FR"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724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Relevé technique ou d’usage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graphicFrame>
        <p:nvGraphicFramePr>
          <p:cNvPr id="10" name="Tableau 9">
            <a:extLst>
              <a:ext uri="{FF2B5EF4-FFF2-40B4-BE49-F238E27FC236}">
                <a16:creationId xmlns:a16="http://schemas.microsoft.com/office/drawing/2014/main" id="{1641B278-AA38-4026-800C-C1B88A2558FB}"/>
              </a:ext>
            </a:extLst>
          </p:cNvPr>
          <p:cNvGraphicFramePr>
            <a:graphicFrameLocks noGrp="1"/>
          </p:cNvGraphicFramePr>
          <p:nvPr>
            <p:extLst>
              <p:ext uri="{D42A27DB-BD31-4B8C-83A1-F6EECF244321}">
                <p14:modId xmlns:p14="http://schemas.microsoft.com/office/powerpoint/2010/main" val="2676806842"/>
              </p:ext>
            </p:extLst>
          </p:nvPr>
        </p:nvGraphicFramePr>
        <p:xfrm>
          <a:off x="1478632" y="3418121"/>
          <a:ext cx="8913895" cy="1567915"/>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442065">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r>
                        <a:rPr lang="fr-FR" sz="1800" b="1" dirty="0">
                          <a:solidFill>
                            <a:srgbClr val="FFFFFF"/>
                          </a:solidFill>
                          <a:effectLst/>
                          <a:latin typeface="+mj-lt"/>
                          <a:ea typeface="Calibri" panose="020F0502020204030204" pitchFamily="34" charset="0"/>
                          <a:cs typeface="Lao UI" panose="020B0502040204020203" pitchFamily="34" charset="0"/>
                        </a:rPr>
                        <a:t>MESURE</a:t>
                      </a: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1800" b="1" kern="1200" dirty="0">
                          <a:solidFill>
                            <a:srgbClr val="FFFFFF"/>
                          </a:solidFill>
                          <a:effectLst/>
                          <a:latin typeface="+mn-lt"/>
                          <a:ea typeface="Calibri" panose="020F0502020204030204" pitchFamily="34" charset="0"/>
                          <a:cs typeface="Lao UI" panose="020B0502040204020203" pitchFamily="34" charset="0"/>
                        </a:rPr>
                        <a:t>DATE / DURÉE MESURE</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r>
                        <a:rPr lang="fr-FR" sz="1800" b="1" dirty="0">
                          <a:solidFill>
                            <a:srgbClr val="FFFFFF"/>
                          </a:solidFill>
                          <a:effectLst/>
                          <a:latin typeface="+mj-lt"/>
                          <a:ea typeface="Calibri" panose="020F0502020204030204" pitchFamily="34" charset="0"/>
                          <a:cs typeface="Lao UI" panose="020B0502040204020203" pitchFamily="34" charset="0"/>
                        </a:rPr>
                        <a:t>RÉSULTAT</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extLst>
                  <a:ext uri="{0D108BD9-81ED-4DB2-BD59-A6C34878D82A}">
                    <a16:rowId xmlns:a16="http://schemas.microsoft.com/office/drawing/2014/main" val="3910810932"/>
                  </a:ext>
                </a:extLst>
              </a:tr>
              <a:tr h="1125850">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CONTRÔLE 1*</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sp>
        <p:nvSpPr>
          <p:cNvPr id="3" name="Rectangle 2">
            <a:extLst>
              <a:ext uri="{FF2B5EF4-FFF2-40B4-BE49-F238E27FC236}">
                <a16:creationId xmlns:a16="http://schemas.microsoft.com/office/drawing/2014/main" id="{5FEA3AD1-B4EB-4F57-AB50-D99A8C32C1B1}"/>
              </a:ext>
            </a:extLst>
          </p:cNvPr>
          <p:cNvSpPr/>
          <p:nvPr/>
        </p:nvSpPr>
        <p:spPr>
          <a:xfrm>
            <a:off x="3147615" y="1451602"/>
            <a:ext cx="5896770" cy="1723549"/>
          </a:xfrm>
          <a:prstGeom prst="rect">
            <a:avLst/>
          </a:prstGeom>
          <a:ln>
            <a:solidFill>
              <a:srgbClr val="92D050"/>
            </a:solidFill>
          </a:ln>
        </p:spPr>
        <p:txBody>
          <a:bodyPr wrap="square">
            <a:spAutoFit/>
          </a:bodyPr>
          <a:lstStyle/>
          <a:p>
            <a:pPr algn="ctr">
              <a:spcAft>
                <a:spcPts val="0"/>
              </a:spcAft>
            </a:pPr>
            <a:endParaRPr lang="fr-FR" b="1" u="sng" dirty="0">
              <a:solidFill>
                <a:srgbClr val="595959"/>
              </a:solidFill>
              <a:latin typeface="+mj-lt"/>
              <a:ea typeface="Calibri" panose="020F0502020204030204" pitchFamily="34" charset="0"/>
              <a:cs typeface="Lao UI" panose="020B0502040204020203" pitchFamily="34" charset="0"/>
            </a:endParaRPr>
          </a:p>
          <a:p>
            <a:pPr algn="ctr">
              <a:spcAft>
                <a:spcPts val="0"/>
              </a:spcAft>
            </a:pPr>
            <a:r>
              <a:rPr lang="fr-FR" b="1" dirty="0">
                <a:solidFill>
                  <a:srgbClr val="595959"/>
                </a:solidFill>
                <a:latin typeface="+mj-lt"/>
                <a:ea typeface="Calibri" panose="020F0502020204030204" pitchFamily="34" charset="0"/>
                <a:cs typeface="Lao UI" panose="020B0502040204020203" pitchFamily="34" charset="0"/>
              </a:rPr>
              <a:t>Donnée mesurée :   </a:t>
            </a:r>
            <a:r>
              <a:rPr lang="fr-FR" dirty="0">
                <a:solidFill>
                  <a:srgbClr val="595959"/>
                </a:solidFill>
                <a:latin typeface="+mj-lt"/>
                <a:ea typeface="Calibri" panose="020F0502020204030204" pitchFamily="34" charset="0"/>
                <a:cs typeface="Lao UI" panose="020B0502040204020203" pitchFamily="34" charset="0"/>
              </a:rPr>
              <a:t>______________</a:t>
            </a:r>
            <a:endParaRPr lang="fr-FR" dirty="0">
              <a:latin typeface="+mj-lt"/>
              <a:ea typeface="Calibri" panose="020F0502020204030204" pitchFamily="34" charset="0"/>
              <a:cs typeface="Times New Roman" panose="02020603050405020304" pitchFamily="18" charset="0"/>
            </a:endParaRPr>
          </a:p>
          <a:p>
            <a:pPr algn="ctr">
              <a:spcAft>
                <a:spcPts val="0"/>
              </a:spcAft>
            </a:pPr>
            <a:endParaRPr lang="fr-FR" sz="800" b="1" dirty="0">
              <a:solidFill>
                <a:srgbClr val="595959"/>
              </a:solidFill>
              <a:latin typeface="+mj-lt"/>
              <a:ea typeface="Calibri" panose="020F0502020204030204" pitchFamily="34" charset="0"/>
              <a:cs typeface="Lao UI" panose="020B0502040204020203" pitchFamily="34" charset="0"/>
            </a:endParaRPr>
          </a:p>
          <a:p>
            <a:pPr algn="ctr">
              <a:spcAft>
                <a:spcPts val="0"/>
              </a:spcAft>
            </a:pPr>
            <a:r>
              <a:rPr lang="fr-FR" b="1" dirty="0">
                <a:solidFill>
                  <a:srgbClr val="595959"/>
                </a:solidFill>
                <a:latin typeface="+mj-lt"/>
                <a:ea typeface="Calibri" panose="020F0502020204030204" pitchFamily="34" charset="0"/>
                <a:cs typeface="Lao UI" panose="020B0502040204020203" pitchFamily="34" charset="0"/>
              </a:rPr>
              <a:t>Unité de mesure </a:t>
            </a:r>
            <a:r>
              <a:rPr lang="fr-FR" dirty="0">
                <a:solidFill>
                  <a:srgbClr val="595959"/>
                </a:solidFill>
                <a:latin typeface="+mj-lt"/>
                <a:ea typeface="Calibri" panose="020F0502020204030204" pitchFamily="34" charset="0"/>
                <a:cs typeface="Lao UI" panose="020B0502040204020203" pitchFamily="34" charset="0"/>
              </a:rPr>
              <a:t>:  </a:t>
            </a:r>
            <a:r>
              <a:rPr lang="fr-FR" dirty="0">
                <a:solidFill>
                  <a:srgbClr val="595959"/>
                </a:solidFill>
                <a:ea typeface="Calibri" panose="020F0502020204030204" pitchFamily="34" charset="0"/>
                <a:cs typeface="Lao UI" panose="020B0502040204020203" pitchFamily="34" charset="0"/>
              </a:rPr>
              <a:t>______________</a:t>
            </a:r>
            <a:endParaRPr lang="fr-FR" dirty="0">
              <a:latin typeface="+mj-lt"/>
              <a:ea typeface="Calibri" panose="020F0502020204030204" pitchFamily="34" charset="0"/>
              <a:cs typeface="Times New Roman" panose="02020603050405020304" pitchFamily="18" charset="0"/>
            </a:endParaRPr>
          </a:p>
          <a:p>
            <a:pPr algn="ctr">
              <a:spcAft>
                <a:spcPts val="0"/>
              </a:spcAft>
            </a:pPr>
            <a:endParaRPr lang="fr-FR" sz="800" b="1" dirty="0">
              <a:solidFill>
                <a:srgbClr val="595959"/>
              </a:solidFill>
              <a:latin typeface="+mj-lt"/>
              <a:ea typeface="Calibri" panose="020F0502020204030204" pitchFamily="34" charset="0"/>
              <a:cs typeface="Lao UI" panose="020B0502040204020203" pitchFamily="34" charset="0"/>
            </a:endParaRPr>
          </a:p>
          <a:p>
            <a:pPr algn="ctr">
              <a:spcAft>
                <a:spcPts val="0"/>
              </a:spcAft>
            </a:pPr>
            <a:r>
              <a:rPr lang="fr-FR" b="1" dirty="0">
                <a:solidFill>
                  <a:srgbClr val="595959"/>
                </a:solidFill>
                <a:latin typeface="+mj-lt"/>
                <a:ea typeface="Calibri" panose="020F0502020204030204" pitchFamily="34" charset="0"/>
                <a:cs typeface="Lao UI" panose="020B0502040204020203" pitchFamily="34" charset="0"/>
              </a:rPr>
              <a:t>Période de mesure : </a:t>
            </a:r>
            <a:r>
              <a:rPr lang="fr-FR" dirty="0">
                <a:solidFill>
                  <a:srgbClr val="595959"/>
                </a:solidFill>
                <a:latin typeface="+mj-lt"/>
                <a:ea typeface="Calibri" panose="020F0502020204030204" pitchFamily="34" charset="0"/>
                <a:cs typeface="Lao UI" panose="020B0502040204020203" pitchFamily="34" charset="0"/>
              </a:rPr>
              <a:t> </a:t>
            </a:r>
            <a:r>
              <a:rPr lang="fr-FR" dirty="0">
                <a:solidFill>
                  <a:srgbClr val="595959"/>
                </a:solidFill>
                <a:ea typeface="Calibri" panose="020F0502020204030204" pitchFamily="34" charset="0"/>
                <a:cs typeface="Lao UI" panose="020B0502040204020203" pitchFamily="34" charset="0"/>
              </a:rPr>
              <a:t>______________</a:t>
            </a:r>
          </a:p>
          <a:p>
            <a:pPr algn="ctr">
              <a:spcAft>
                <a:spcPts val="0"/>
              </a:spcAft>
            </a:pPr>
            <a:r>
              <a:rPr lang="fr-FR" dirty="0">
                <a:solidFill>
                  <a:srgbClr val="595959"/>
                </a:solidFill>
                <a:ea typeface="Calibri" panose="020F0502020204030204" pitchFamily="34" charset="0"/>
                <a:cs typeface="Lao UI" panose="020B0502040204020203" pitchFamily="34" charset="0"/>
              </a:rPr>
              <a:t> </a:t>
            </a:r>
            <a:r>
              <a:rPr lang="fr-FR" i="1" dirty="0">
                <a:solidFill>
                  <a:srgbClr val="8DC94D"/>
                </a:solidFill>
                <a:latin typeface="+mj-lt"/>
                <a:ea typeface="Calibri" panose="020F0502020204030204" pitchFamily="34" charset="0"/>
                <a:cs typeface="Lao UI" panose="020B0502040204020203" pitchFamily="34" charset="0"/>
              </a:rPr>
              <a:t> </a:t>
            </a:r>
            <a:endParaRPr lang="fr-FR" dirty="0">
              <a:effectLst/>
              <a:latin typeface="+mj-lt"/>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8BE16B48-8CCD-4CC9-8CE3-A33FC98C1B93}"/>
              </a:ext>
            </a:extLst>
          </p:cNvPr>
          <p:cNvSpPr txBox="1"/>
          <p:nvPr/>
        </p:nvSpPr>
        <p:spPr>
          <a:xfrm>
            <a:off x="2582777" y="5384640"/>
            <a:ext cx="7488907" cy="338554"/>
          </a:xfrm>
          <a:prstGeom prst="rect">
            <a:avLst/>
          </a:prstGeom>
          <a:noFill/>
        </p:spPr>
        <p:txBody>
          <a:bodyPr wrap="square" rtlCol="0">
            <a:spAutoFit/>
          </a:bodyPr>
          <a:lstStyle/>
          <a:p>
            <a:pPr algn="l"/>
            <a:r>
              <a:rPr lang="fr-FR" sz="1600" i="1" dirty="0">
                <a:latin typeface="+mj-lt"/>
              </a:rPr>
              <a:t>*Mesure avant le début de l’action permettant d’effectuer des comparaisons par la suite </a:t>
            </a:r>
          </a:p>
        </p:txBody>
      </p:sp>
    </p:spTree>
    <p:extLst>
      <p:ext uri="{BB962C8B-B14F-4D97-AF65-F5344CB8AC3E}">
        <p14:creationId xmlns:p14="http://schemas.microsoft.com/office/powerpoint/2010/main" val="186431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Relevé technique ou d’usage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graphicFrame>
        <p:nvGraphicFramePr>
          <p:cNvPr id="11" name="Tableau 10">
            <a:extLst>
              <a:ext uri="{FF2B5EF4-FFF2-40B4-BE49-F238E27FC236}">
                <a16:creationId xmlns:a16="http://schemas.microsoft.com/office/drawing/2014/main" id="{23BC2080-3569-4527-BD51-1FE261EB99C9}"/>
              </a:ext>
            </a:extLst>
          </p:cNvPr>
          <p:cNvGraphicFramePr>
            <a:graphicFrameLocks noGrp="1"/>
          </p:cNvGraphicFramePr>
          <p:nvPr>
            <p:extLst>
              <p:ext uri="{D42A27DB-BD31-4B8C-83A1-F6EECF244321}">
                <p14:modId xmlns:p14="http://schemas.microsoft.com/office/powerpoint/2010/main" val="1995387106"/>
              </p:ext>
            </p:extLst>
          </p:nvPr>
        </p:nvGraphicFramePr>
        <p:xfrm>
          <a:off x="1639052" y="3061039"/>
          <a:ext cx="8913895" cy="939019"/>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939019">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2</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graphicFrame>
        <p:nvGraphicFramePr>
          <p:cNvPr id="12" name="Tableau 11">
            <a:extLst>
              <a:ext uri="{FF2B5EF4-FFF2-40B4-BE49-F238E27FC236}">
                <a16:creationId xmlns:a16="http://schemas.microsoft.com/office/drawing/2014/main" id="{A8D00833-B2F2-484B-9A03-4605C1141091}"/>
              </a:ext>
            </a:extLst>
          </p:cNvPr>
          <p:cNvGraphicFramePr>
            <a:graphicFrameLocks noGrp="1"/>
          </p:cNvGraphicFramePr>
          <p:nvPr>
            <p:extLst>
              <p:ext uri="{D42A27DB-BD31-4B8C-83A1-F6EECF244321}">
                <p14:modId xmlns:p14="http://schemas.microsoft.com/office/powerpoint/2010/main" val="164692396"/>
              </p:ext>
            </p:extLst>
          </p:nvPr>
        </p:nvGraphicFramePr>
        <p:xfrm>
          <a:off x="1639052" y="1736856"/>
          <a:ext cx="8913895" cy="1233572"/>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347799">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r>
                        <a:rPr lang="fr-FR" sz="1800" b="1" dirty="0">
                          <a:solidFill>
                            <a:srgbClr val="FFFFFF"/>
                          </a:solidFill>
                          <a:effectLst/>
                          <a:latin typeface="+mj-lt"/>
                          <a:ea typeface="Calibri" panose="020F0502020204030204" pitchFamily="34" charset="0"/>
                          <a:cs typeface="Lao UI" panose="020B0502040204020203" pitchFamily="34" charset="0"/>
                        </a:rPr>
                        <a:t>MESURE</a:t>
                      </a: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1800" b="1" kern="1200" dirty="0">
                          <a:solidFill>
                            <a:srgbClr val="FFFFFF"/>
                          </a:solidFill>
                          <a:effectLst/>
                          <a:latin typeface="+mn-lt"/>
                          <a:ea typeface="Calibri" panose="020F0502020204030204" pitchFamily="34" charset="0"/>
                          <a:cs typeface="Lao UI" panose="020B0502040204020203" pitchFamily="34" charset="0"/>
                        </a:rPr>
                        <a:t>DATE / DURÉE MESURE</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r>
                        <a:rPr lang="fr-FR" sz="1800" b="1" dirty="0">
                          <a:solidFill>
                            <a:srgbClr val="FFFFFF"/>
                          </a:solidFill>
                          <a:effectLst/>
                          <a:latin typeface="+mj-lt"/>
                          <a:ea typeface="Calibri" panose="020F0502020204030204" pitchFamily="34" charset="0"/>
                          <a:cs typeface="Lao UI" panose="020B0502040204020203" pitchFamily="34" charset="0"/>
                        </a:rPr>
                        <a:t>RÉSULTAT</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extLst>
                  <a:ext uri="{0D108BD9-81ED-4DB2-BD59-A6C34878D82A}">
                    <a16:rowId xmlns:a16="http://schemas.microsoft.com/office/drawing/2014/main" val="3910810932"/>
                  </a:ext>
                </a:extLst>
              </a:tr>
              <a:tr h="885773">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1</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graphicFrame>
        <p:nvGraphicFramePr>
          <p:cNvPr id="13" name="Tableau 12">
            <a:extLst>
              <a:ext uri="{FF2B5EF4-FFF2-40B4-BE49-F238E27FC236}">
                <a16:creationId xmlns:a16="http://schemas.microsoft.com/office/drawing/2014/main" id="{CAABDBF3-8099-43CC-AF7C-C43CF7CC6232}"/>
              </a:ext>
            </a:extLst>
          </p:cNvPr>
          <p:cNvGraphicFramePr>
            <a:graphicFrameLocks noGrp="1"/>
          </p:cNvGraphicFramePr>
          <p:nvPr>
            <p:extLst>
              <p:ext uri="{D42A27DB-BD31-4B8C-83A1-F6EECF244321}">
                <p14:modId xmlns:p14="http://schemas.microsoft.com/office/powerpoint/2010/main" val="2243564372"/>
              </p:ext>
            </p:extLst>
          </p:nvPr>
        </p:nvGraphicFramePr>
        <p:xfrm>
          <a:off x="1639051" y="4085395"/>
          <a:ext cx="8913895" cy="939019"/>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939019">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3</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spTree>
    <p:extLst>
      <p:ext uri="{BB962C8B-B14F-4D97-AF65-F5344CB8AC3E}">
        <p14:creationId xmlns:p14="http://schemas.microsoft.com/office/powerpoint/2010/main" val="1478848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Relevé technique ou d’usage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graphicFrame>
        <p:nvGraphicFramePr>
          <p:cNvPr id="14" name="Tableau 13">
            <a:extLst>
              <a:ext uri="{FF2B5EF4-FFF2-40B4-BE49-F238E27FC236}">
                <a16:creationId xmlns:a16="http://schemas.microsoft.com/office/drawing/2014/main" id="{305C0826-5B93-4BA0-81A2-F3F225246387}"/>
              </a:ext>
            </a:extLst>
          </p:cNvPr>
          <p:cNvGraphicFramePr>
            <a:graphicFrameLocks noGrp="1"/>
          </p:cNvGraphicFramePr>
          <p:nvPr>
            <p:extLst>
              <p:ext uri="{D42A27DB-BD31-4B8C-83A1-F6EECF244321}">
                <p14:modId xmlns:p14="http://schemas.microsoft.com/office/powerpoint/2010/main" val="1142998357"/>
              </p:ext>
            </p:extLst>
          </p:nvPr>
        </p:nvGraphicFramePr>
        <p:xfrm>
          <a:off x="1639052" y="3061039"/>
          <a:ext cx="8913895" cy="939019"/>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939019">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5</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graphicFrame>
        <p:nvGraphicFramePr>
          <p:cNvPr id="15" name="Tableau 14">
            <a:extLst>
              <a:ext uri="{FF2B5EF4-FFF2-40B4-BE49-F238E27FC236}">
                <a16:creationId xmlns:a16="http://schemas.microsoft.com/office/drawing/2014/main" id="{03358598-2D6A-48E0-A1E2-D276D795DE72}"/>
              </a:ext>
            </a:extLst>
          </p:cNvPr>
          <p:cNvGraphicFramePr>
            <a:graphicFrameLocks noGrp="1"/>
          </p:cNvGraphicFramePr>
          <p:nvPr>
            <p:extLst>
              <p:ext uri="{D42A27DB-BD31-4B8C-83A1-F6EECF244321}">
                <p14:modId xmlns:p14="http://schemas.microsoft.com/office/powerpoint/2010/main" val="70960066"/>
              </p:ext>
            </p:extLst>
          </p:nvPr>
        </p:nvGraphicFramePr>
        <p:xfrm>
          <a:off x="1639052" y="1736856"/>
          <a:ext cx="8913895" cy="1233572"/>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347799">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r>
                        <a:rPr lang="fr-FR" sz="1800" b="1" dirty="0">
                          <a:solidFill>
                            <a:srgbClr val="FFFFFF"/>
                          </a:solidFill>
                          <a:effectLst/>
                          <a:latin typeface="+mj-lt"/>
                          <a:ea typeface="Calibri" panose="020F0502020204030204" pitchFamily="34" charset="0"/>
                          <a:cs typeface="Lao UI" panose="020B0502040204020203" pitchFamily="34" charset="0"/>
                        </a:rPr>
                        <a:t>MESURE</a:t>
                      </a:r>
                      <a:r>
                        <a:rPr lang="fr-FR" sz="800" b="1" dirty="0">
                          <a:solidFill>
                            <a:srgbClr val="FFFFFF"/>
                          </a:solidFill>
                          <a:effectLst/>
                          <a:latin typeface="+mj-lt"/>
                          <a:ea typeface="Calibri" panose="020F0502020204030204" pitchFamily="34" charset="0"/>
                          <a:cs typeface="Lao UI" panose="020B0502040204020203" pitchFamily="34" charset="0"/>
                        </a:rPr>
                        <a:t> </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1800" b="1" kern="1200" dirty="0">
                          <a:solidFill>
                            <a:srgbClr val="FFFFFF"/>
                          </a:solidFill>
                          <a:effectLst/>
                          <a:latin typeface="+mn-lt"/>
                          <a:ea typeface="Calibri" panose="020F0502020204030204" pitchFamily="34" charset="0"/>
                          <a:cs typeface="Lao UI" panose="020B0502040204020203" pitchFamily="34" charset="0"/>
                        </a:rPr>
                        <a:t>DATE / DURÉE MESURE</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tc>
                  <a:txBody>
                    <a:bodyPr/>
                    <a:lstStyle/>
                    <a:p>
                      <a:pPr algn="ctr">
                        <a:spcAft>
                          <a:spcPts val="0"/>
                        </a:spcAft>
                      </a:pPr>
                      <a:r>
                        <a:rPr lang="fr-FR" sz="800" b="1" dirty="0">
                          <a:solidFill>
                            <a:srgbClr val="FFFFFF"/>
                          </a:solidFill>
                          <a:effectLst/>
                          <a:latin typeface="+mj-lt"/>
                          <a:ea typeface="Calibri" panose="020F0502020204030204" pitchFamily="34" charset="0"/>
                          <a:cs typeface="Lao UI" panose="020B0502040204020203" pitchFamily="34" charset="0"/>
                        </a:rPr>
                        <a:t> </a:t>
                      </a:r>
                      <a:r>
                        <a:rPr lang="fr-FR" sz="1800" b="1" dirty="0">
                          <a:solidFill>
                            <a:srgbClr val="FFFFFF"/>
                          </a:solidFill>
                          <a:effectLst/>
                          <a:latin typeface="+mj-lt"/>
                          <a:ea typeface="Calibri" panose="020F0502020204030204" pitchFamily="34" charset="0"/>
                          <a:cs typeface="Lao UI" panose="020B0502040204020203" pitchFamily="34" charset="0"/>
                        </a:rPr>
                        <a:t>RÉSULTAT</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040"/>
                      </a:solidFill>
                      <a:prstDash val="solid"/>
                      <a:round/>
                      <a:headEnd type="none" w="med" len="med"/>
                      <a:tailEnd type="none" w="med" len="med"/>
                    </a:lnB>
                    <a:solidFill>
                      <a:srgbClr val="92D050"/>
                    </a:solidFill>
                  </a:tcPr>
                </a:tc>
                <a:extLst>
                  <a:ext uri="{0D108BD9-81ED-4DB2-BD59-A6C34878D82A}">
                    <a16:rowId xmlns:a16="http://schemas.microsoft.com/office/drawing/2014/main" val="3910810932"/>
                  </a:ext>
                </a:extLst>
              </a:tr>
              <a:tr h="885773">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4</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graphicFrame>
        <p:nvGraphicFramePr>
          <p:cNvPr id="17" name="Tableau 16">
            <a:extLst>
              <a:ext uri="{FF2B5EF4-FFF2-40B4-BE49-F238E27FC236}">
                <a16:creationId xmlns:a16="http://schemas.microsoft.com/office/drawing/2014/main" id="{893842C5-8C2F-4DB3-8CB2-2FDA85856AC4}"/>
              </a:ext>
            </a:extLst>
          </p:cNvPr>
          <p:cNvGraphicFramePr>
            <a:graphicFrameLocks noGrp="1"/>
          </p:cNvGraphicFramePr>
          <p:nvPr>
            <p:extLst>
              <p:ext uri="{D42A27DB-BD31-4B8C-83A1-F6EECF244321}">
                <p14:modId xmlns:p14="http://schemas.microsoft.com/office/powerpoint/2010/main" val="2261345000"/>
              </p:ext>
            </p:extLst>
          </p:nvPr>
        </p:nvGraphicFramePr>
        <p:xfrm>
          <a:off x="1639051" y="4085395"/>
          <a:ext cx="8913895" cy="939019"/>
        </p:xfrm>
        <a:graphic>
          <a:graphicData uri="http://schemas.openxmlformats.org/drawingml/2006/table">
            <a:tbl>
              <a:tblPr firstRow="1" firstCol="1" bandRow="1"/>
              <a:tblGrid>
                <a:gridCol w="3900971">
                  <a:extLst>
                    <a:ext uri="{9D8B030D-6E8A-4147-A177-3AD203B41FA5}">
                      <a16:colId xmlns:a16="http://schemas.microsoft.com/office/drawing/2014/main" val="1202478146"/>
                    </a:ext>
                  </a:extLst>
                </a:gridCol>
                <a:gridCol w="2506462">
                  <a:extLst>
                    <a:ext uri="{9D8B030D-6E8A-4147-A177-3AD203B41FA5}">
                      <a16:colId xmlns:a16="http://schemas.microsoft.com/office/drawing/2014/main" val="1423850736"/>
                    </a:ext>
                  </a:extLst>
                </a:gridCol>
                <a:gridCol w="2506462">
                  <a:extLst>
                    <a:ext uri="{9D8B030D-6E8A-4147-A177-3AD203B41FA5}">
                      <a16:colId xmlns:a16="http://schemas.microsoft.com/office/drawing/2014/main" val="3501183880"/>
                    </a:ext>
                  </a:extLst>
                </a:gridCol>
              </a:tblGrid>
              <a:tr h="939019">
                <a:tc>
                  <a:txBody>
                    <a:bodyPr/>
                    <a:lstStyle/>
                    <a:p>
                      <a:pPr algn="ctr">
                        <a:spcAft>
                          <a:spcPts val="0"/>
                        </a:spcAft>
                      </a:pPr>
                      <a:r>
                        <a:rPr lang="fr-FR" sz="1800" b="1" dirty="0">
                          <a:solidFill>
                            <a:srgbClr val="404040"/>
                          </a:solidFill>
                          <a:effectLst/>
                          <a:latin typeface="+mj-lt"/>
                          <a:ea typeface="Calibri" panose="020F0502020204030204" pitchFamily="34" charset="0"/>
                          <a:cs typeface="Lao UI" panose="020B0502040204020203" pitchFamily="34" charset="0"/>
                        </a:rPr>
                        <a:t>MESURE CONTRÔLE 2*</a:t>
                      </a:r>
                      <a:endParaRPr lang="fr-FR" sz="18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tc>
                  <a:txBody>
                    <a:bodyPr/>
                    <a:lstStyle/>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endParaRPr lang="fr-FR" sz="1500" dirty="0">
                        <a:solidFill>
                          <a:srgbClr val="8DC94D"/>
                        </a:solidFill>
                        <a:effectLst/>
                        <a:latin typeface="+mj-lt"/>
                        <a:ea typeface="Calibri" panose="020F0502020204030204" pitchFamily="34" charset="0"/>
                        <a:cs typeface="Lao UI" panose="020B0502040204020203" pitchFamily="34" charset="0"/>
                      </a:endParaRPr>
                    </a:p>
                    <a:p>
                      <a:pPr algn="ctr">
                        <a:spcAft>
                          <a:spcPts val="0"/>
                        </a:spcAft>
                      </a:pPr>
                      <a:r>
                        <a:rPr lang="fr-FR" sz="1500" dirty="0">
                          <a:solidFill>
                            <a:srgbClr val="8DC94D"/>
                          </a:solidFill>
                          <a:effectLst/>
                          <a:latin typeface="+mj-lt"/>
                          <a:ea typeface="Calibri" panose="020F0502020204030204" pitchFamily="34" charset="0"/>
                          <a:cs typeface="Lao UI" panose="020B0502040204020203" pitchFamily="34" charset="0"/>
                        </a:rPr>
                        <a:t> </a:t>
                      </a:r>
                      <a:endParaRPr lang="fr-FR" sz="15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tcPr>
                </a:tc>
                <a:extLst>
                  <a:ext uri="{0D108BD9-81ED-4DB2-BD59-A6C34878D82A}">
                    <a16:rowId xmlns:a16="http://schemas.microsoft.com/office/drawing/2014/main" val="735074639"/>
                  </a:ext>
                </a:extLst>
              </a:tr>
            </a:tbl>
          </a:graphicData>
        </a:graphic>
      </p:graphicFrame>
      <p:sp>
        <p:nvSpPr>
          <p:cNvPr id="18" name="ZoneTexte 17">
            <a:extLst>
              <a:ext uri="{FF2B5EF4-FFF2-40B4-BE49-F238E27FC236}">
                <a16:creationId xmlns:a16="http://schemas.microsoft.com/office/drawing/2014/main" id="{AABBB105-F14D-47B9-84E0-25899B0C2137}"/>
              </a:ext>
            </a:extLst>
          </p:cNvPr>
          <p:cNvSpPr txBox="1"/>
          <p:nvPr/>
        </p:nvSpPr>
        <p:spPr>
          <a:xfrm>
            <a:off x="2328817" y="5497923"/>
            <a:ext cx="7534362" cy="338554"/>
          </a:xfrm>
          <a:prstGeom prst="rect">
            <a:avLst/>
          </a:prstGeom>
          <a:noFill/>
        </p:spPr>
        <p:txBody>
          <a:bodyPr wrap="square" rtlCol="0">
            <a:spAutoFit/>
          </a:bodyPr>
          <a:lstStyle/>
          <a:p>
            <a:pPr algn="ctr"/>
            <a:r>
              <a:rPr lang="fr-FR" sz="1600" i="1" dirty="0">
                <a:latin typeface="+mj-lt"/>
              </a:rPr>
              <a:t>*Mesure après l’action afin d’évaluer la durabilité des effets de l’action</a:t>
            </a:r>
          </a:p>
        </p:txBody>
      </p:sp>
    </p:spTree>
    <p:extLst>
      <p:ext uri="{BB962C8B-B14F-4D97-AF65-F5344CB8AC3E}">
        <p14:creationId xmlns:p14="http://schemas.microsoft.com/office/powerpoint/2010/main" val="221502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Relevé technique ou d’usage</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graphicFrame>
        <p:nvGraphicFramePr>
          <p:cNvPr id="11" name="Graphique 10">
            <a:extLst>
              <a:ext uri="{FF2B5EF4-FFF2-40B4-BE49-F238E27FC236}">
                <a16:creationId xmlns:a16="http://schemas.microsoft.com/office/drawing/2014/main" id="{24215A14-0486-49E5-82C5-187AA92818F2}"/>
              </a:ext>
            </a:extLst>
          </p:cNvPr>
          <p:cNvGraphicFramePr/>
          <p:nvPr>
            <p:extLst>
              <p:ext uri="{D42A27DB-BD31-4B8C-83A1-F6EECF244321}">
                <p14:modId xmlns:p14="http://schemas.microsoft.com/office/powerpoint/2010/main" val="3619462646"/>
              </p:ext>
            </p:extLst>
          </p:nvPr>
        </p:nvGraphicFramePr>
        <p:xfrm>
          <a:off x="1734152" y="1423071"/>
          <a:ext cx="8723696" cy="3246569"/>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a:extLst>
              <a:ext uri="{FF2B5EF4-FFF2-40B4-BE49-F238E27FC236}">
                <a16:creationId xmlns:a16="http://schemas.microsoft.com/office/drawing/2014/main" id="{8DF3BB4E-88E2-46F4-ACBA-31C7BDC5B8FB}"/>
              </a:ext>
            </a:extLst>
          </p:cNvPr>
          <p:cNvSpPr/>
          <p:nvPr/>
        </p:nvSpPr>
        <p:spPr>
          <a:xfrm>
            <a:off x="2308459" y="4637067"/>
            <a:ext cx="8149389" cy="1107996"/>
          </a:xfrm>
          <a:prstGeom prst="rect">
            <a:avLst/>
          </a:prstGeom>
        </p:spPr>
        <p:txBody>
          <a:bodyPr wrap="square">
            <a:spAutoFit/>
          </a:bodyPr>
          <a:lstStyle/>
          <a:p>
            <a:pPr>
              <a:spcAft>
                <a:spcPts val="0"/>
              </a:spcAft>
            </a:pPr>
            <a:r>
              <a:rPr lang="fr-FR" dirty="0">
                <a:solidFill>
                  <a:srgbClr val="404040"/>
                </a:solidFill>
                <a:latin typeface="+mj-lt"/>
                <a:ea typeface="Calibri" panose="020F0502020204030204" pitchFamily="34" charset="0"/>
                <a:cs typeface="Lao UI" panose="020B0502040204020203" pitchFamily="34" charset="0"/>
              </a:rPr>
              <a:t> </a:t>
            </a:r>
            <a:endParaRPr lang="fr-FR" sz="1600" dirty="0">
              <a:latin typeface="+mj-lt"/>
              <a:ea typeface="Calibri" panose="020F0502020204030204" pitchFamily="34" charset="0"/>
              <a:cs typeface="Times New Roman" panose="02020603050405020304" pitchFamily="18" charset="0"/>
            </a:endParaRPr>
          </a:p>
          <a:p>
            <a:pPr>
              <a:spcAft>
                <a:spcPts val="0"/>
              </a:spcAft>
            </a:pPr>
            <a:r>
              <a:rPr lang="fr-FR" sz="1600" b="1" i="1" dirty="0">
                <a:solidFill>
                  <a:srgbClr val="92D050"/>
                </a:solidFill>
                <a:latin typeface="+mj-lt"/>
                <a:ea typeface="Calibri" panose="020F0502020204030204" pitchFamily="34" charset="0"/>
                <a:cs typeface="Lao UI" panose="020B0502040204020203" pitchFamily="34" charset="0"/>
              </a:rPr>
              <a:t>Remarques : </a:t>
            </a:r>
            <a:r>
              <a:rPr lang="fr-FR" sz="1600" i="1" dirty="0">
                <a:solidFill>
                  <a:srgbClr val="595959"/>
                </a:solidFill>
                <a:latin typeface="+mj-lt"/>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a:t>
            </a:r>
            <a:endParaRPr lang="fr-FR" sz="28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6098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0B6-46FB-564D-967A-642F3A943D2A}"/>
              </a:ext>
            </a:extLst>
          </p:cNvPr>
          <p:cNvSpPr>
            <a:spLocks noGrp="1"/>
          </p:cNvSpPr>
          <p:nvPr>
            <p:ph type="title"/>
          </p:nvPr>
        </p:nvSpPr>
        <p:spPr>
          <a:xfrm>
            <a:off x="2757268" y="122505"/>
            <a:ext cx="8581292" cy="787237"/>
          </a:xfrm>
        </p:spPr>
        <p:txBody>
          <a:bodyPr>
            <a:normAutofit/>
          </a:bodyPr>
          <a:lstStyle/>
          <a:p>
            <a:pPr algn="r"/>
            <a:r>
              <a:rPr lang="fr-FR" sz="4000" dirty="0">
                <a:latin typeface="Montserrat Light" pitchFamily="2" charset="77"/>
              </a:rPr>
              <a:t>Retour sur l’action</a:t>
            </a:r>
          </a:p>
        </p:txBody>
      </p:sp>
      <p:pic>
        <p:nvPicPr>
          <p:cNvPr id="4" name="Image 3">
            <a:extLst>
              <a:ext uri="{FF2B5EF4-FFF2-40B4-BE49-F238E27FC236}">
                <a16:creationId xmlns:a16="http://schemas.microsoft.com/office/drawing/2014/main" id="{C66EA908-827F-D54D-BBCF-AC8D1AF1E7AC}"/>
              </a:ext>
            </a:extLst>
          </p:cNvPr>
          <p:cNvPicPr>
            <a:picLocks noChangeAspect="1"/>
          </p:cNvPicPr>
          <p:nvPr/>
        </p:nvPicPr>
        <p:blipFill>
          <a:blip r:embed="rId2"/>
          <a:stretch>
            <a:fillRect/>
          </a:stretch>
        </p:blipFill>
        <p:spPr>
          <a:xfrm>
            <a:off x="1098550" y="6024726"/>
            <a:ext cx="9994900" cy="825500"/>
          </a:xfrm>
          <a:prstGeom prst="rect">
            <a:avLst/>
          </a:prstGeom>
        </p:spPr>
      </p:pic>
      <p:sp>
        <p:nvSpPr>
          <p:cNvPr id="7" name="Rectangle 6">
            <a:extLst>
              <a:ext uri="{FF2B5EF4-FFF2-40B4-BE49-F238E27FC236}">
                <a16:creationId xmlns:a16="http://schemas.microsoft.com/office/drawing/2014/main" id="{591168E3-80DA-8949-AC7B-C6603939308F}"/>
              </a:ext>
            </a:extLst>
          </p:cNvPr>
          <p:cNvSpPr/>
          <p:nvPr/>
        </p:nvSpPr>
        <p:spPr>
          <a:xfrm>
            <a:off x="0" y="997766"/>
            <a:ext cx="12192000" cy="45719"/>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pic>
        <p:nvPicPr>
          <p:cNvPr id="5" name="Image 4">
            <a:extLst>
              <a:ext uri="{FF2B5EF4-FFF2-40B4-BE49-F238E27FC236}">
                <a16:creationId xmlns:a16="http://schemas.microsoft.com/office/drawing/2014/main" id="{2F970FD1-C34F-A24C-827A-0964F4ED3E7B}"/>
              </a:ext>
            </a:extLst>
          </p:cNvPr>
          <p:cNvPicPr>
            <a:picLocks noChangeAspect="1"/>
          </p:cNvPicPr>
          <p:nvPr/>
        </p:nvPicPr>
        <p:blipFill>
          <a:blip r:embed="rId3"/>
          <a:stretch>
            <a:fillRect/>
          </a:stretch>
        </p:blipFill>
        <p:spPr>
          <a:xfrm>
            <a:off x="215272" y="304395"/>
            <a:ext cx="1766555" cy="904237"/>
          </a:xfrm>
          <a:prstGeom prst="rect">
            <a:avLst/>
          </a:prstGeom>
          <a:effectLst>
            <a:outerShdw blurRad="190500" dist="38100" dir="2700000" algn="tl" rotWithShape="0">
              <a:prstClr val="black">
                <a:alpha val="40000"/>
              </a:prstClr>
            </a:outerShdw>
          </a:effectLst>
        </p:spPr>
      </p:pic>
      <p:sp>
        <p:nvSpPr>
          <p:cNvPr id="8" name="Rectangle 7">
            <a:extLst>
              <a:ext uri="{FF2B5EF4-FFF2-40B4-BE49-F238E27FC236}">
                <a16:creationId xmlns:a16="http://schemas.microsoft.com/office/drawing/2014/main" id="{602DBFE0-39ED-9047-A392-A6FA15DE1B9F}"/>
              </a:ext>
            </a:extLst>
          </p:cNvPr>
          <p:cNvSpPr/>
          <p:nvPr/>
        </p:nvSpPr>
        <p:spPr>
          <a:xfrm>
            <a:off x="0" y="5912449"/>
            <a:ext cx="12192000" cy="109440"/>
          </a:xfrm>
          <a:prstGeom prst="rect">
            <a:avLst/>
          </a:prstGeom>
          <a:solidFill>
            <a:srgbClr val="92D05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6" name="Rectangle 5">
            <a:extLst>
              <a:ext uri="{FF2B5EF4-FFF2-40B4-BE49-F238E27FC236}">
                <a16:creationId xmlns:a16="http://schemas.microsoft.com/office/drawing/2014/main" id="{E6C40530-25D5-774C-81FA-A13E119BE4B2}"/>
              </a:ext>
            </a:extLst>
          </p:cNvPr>
          <p:cNvSpPr/>
          <p:nvPr/>
        </p:nvSpPr>
        <p:spPr>
          <a:xfrm>
            <a:off x="0" y="5997786"/>
            <a:ext cx="12192000" cy="45719"/>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j-lt"/>
            </a:endParaRPr>
          </a:p>
        </p:txBody>
      </p:sp>
      <p:sp>
        <p:nvSpPr>
          <p:cNvPr id="9" name="Rectangle 8">
            <a:extLst>
              <a:ext uri="{FF2B5EF4-FFF2-40B4-BE49-F238E27FC236}">
                <a16:creationId xmlns:a16="http://schemas.microsoft.com/office/drawing/2014/main" id="{D25BE1E6-7E79-4C86-9DFA-8D167FDAFE3C}"/>
              </a:ext>
            </a:extLst>
          </p:cNvPr>
          <p:cNvSpPr/>
          <p:nvPr/>
        </p:nvSpPr>
        <p:spPr>
          <a:xfrm>
            <a:off x="1258934" y="1951678"/>
            <a:ext cx="4443663" cy="3170099"/>
          </a:xfrm>
          <a:prstGeom prst="rect">
            <a:avLst/>
          </a:prstGeom>
        </p:spPr>
        <p:txBody>
          <a:bodyPr wrap="square">
            <a:spAutoFit/>
          </a:bodyPr>
          <a:lstStyle/>
          <a:p>
            <a:pPr>
              <a:spcAft>
                <a:spcPts val="0"/>
              </a:spcAft>
            </a:pPr>
            <a:r>
              <a:rPr lang="fr-FR" sz="2000" b="1" i="1" dirty="0">
                <a:solidFill>
                  <a:srgbClr val="8DC94D"/>
                </a:solidFill>
                <a:ea typeface="Calibri" panose="020F0502020204030204" pitchFamily="34" charset="0"/>
                <a:cs typeface="Lao UI" panose="020B0502040204020203" pitchFamily="34" charset="0"/>
              </a:rPr>
              <a:t>Ce qui a fonctionné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Les points forts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BE1991A2-C7ED-429F-B891-55C5F42F7B24}"/>
              </a:ext>
            </a:extLst>
          </p:cNvPr>
          <p:cNvSpPr/>
          <p:nvPr/>
        </p:nvSpPr>
        <p:spPr>
          <a:xfrm>
            <a:off x="6306026" y="1980933"/>
            <a:ext cx="4443663" cy="3170099"/>
          </a:xfrm>
          <a:prstGeom prst="rect">
            <a:avLst/>
          </a:prstGeom>
        </p:spPr>
        <p:txBody>
          <a:bodyPr wrap="square">
            <a:spAutoFit/>
          </a:bodyPr>
          <a:lstStyle/>
          <a:p>
            <a:pPr>
              <a:spcAft>
                <a:spcPts val="0"/>
              </a:spcAft>
            </a:pPr>
            <a:r>
              <a:rPr lang="fr-FR" sz="2000" b="1" i="1" dirty="0">
                <a:solidFill>
                  <a:srgbClr val="8DC94D"/>
                </a:solidFill>
                <a:ea typeface="Calibri" panose="020F0502020204030204" pitchFamily="34" charset="0"/>
                <a:cs typeface="Lao UI" panose="020B0502040204020203" pitchFamily="34" charset="0"/>
              </a:rPr>
              <a:t>Ce qui a moins bien fonctionné</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Les axes d’amélioration :</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fr-FR" sz="2800" dirty="0">
              <a:ea typeface="Calibri" panose="020F0502020204030204" pitchFamily="34" charset="0"/>
              <a:cs typeface="Times New Roman" panose="02020603050405020304" pitchFamily="18" charset="0"/>
            </a:endParaRPr>
          </a:p>
          <a:p>
            <a:pPr>
              <a:spcAft>
                <a:spcPts val="0"/>
              </a:spcAft>
            </a:pPr>
            <a:r>
              <a:rPr lang="fr-FR" dirty="0">
                <a:solidFill>
                  <a:srgbClr val="595959"/>
                </a:solidFill>
                <a:ea typeface="Calibri" panose="020F0502020204030204" pitchFamily="34" charset="0"/>
                <a:cs typeface="Lao UI" panose="020B0502040204020203" pitchFamily="34" charset="0"/>
              </a:rPr>
              <a:t> </a:t>
            </a:r>
            <a:endParaRPr lang="fr-FR" sz="2800" dirty="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0D15E6F0-3E32-4AF4-969E-5988F060807E}"/>
              </a:ext>
            </a:extLst>
          </p:cNvPr>
          <p:cNvSpPr/>
          <p:nvPr/>
        </p:nvSpPr>
        <p:spPr>
          <a:xfrm>
            <a:off x="1099012" y="1730198"/>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A39A42C4-585D-4764-95BC-CA557C331AB9}"/>
              </a:ext>
            </a:extLst>
          </p:cNvPr>
          <p:cNvSpPr/>
          <p:nvPr/>
        </p:nvSpPr>
        <p:spPr>
          <a:xfrm>
            <a:off x="6172016" y="1718882"/>
            <a:ext cx="4748463" cy="342083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288036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442</Words>
  <Application>Microsoft Office PowerPoint</Application>
  <PresentationFormat>Grand écran</PresentationFormat>
  <Paragraphs>102</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Montserrat Light</vt:lpstr>
      <vt:lpstr>Thème Office</vt:lpstr>
      <vt:lpstr>FICHE D’EVALUATION D’UNE ACTION AGIR ENSEMBLE</vt:lpstr>
      <vt:lpstr>Votre fiche d’évaluation</vt:lpstr>
      <vt:lpstr>Contextualisation de l’action</vt:lpstr>
      <vt:lpstr>Principe et objectifs de l’action</vt:lpstr>
      <vt:lpstr>Relevé technique ou d’usage</vt:lpstr>
      <vt:lpstr>Relevé technique ou d’usage</vt:lpstr>
      <vt:lpstr>Relevé technique ou d’usage</vt:lpstr>
      <vt:lpstr>Relevé technique ou d’usage</vt:lpstr>
      <vt:lpstr>Retour sur l’action</vt:lpstr>
      <vt:lpstr>Retour sur l’action</vt:lpstr>
      <vt:lpstr>Renouvellement de l’action</vt:lpstr>
      <vt:lpstr>L’action en image</vt:lpstr>
      <vt:lpstr>L’action en image</vt:lpstr>
      <vt:lpstr>L’action en image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Cabinet Latitude</cp:lastModifiedBy>
  <cp:revision>31</cp:revision>
  <dcterms:created xsi:type="dcterms:W3CDTF">2019-07-22T14:29:09Z</dcterms:created>
  <dcterms:modified xsi:type="dcterms:W3CDTF">2020-02-26T09:34:15Z</dcterms:modified>
</cp:coreProperties>
</file>