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9" r:id="rId4"/>
    <p:sldId id="260" r:id="rId5"/>
    <p:sldId id="262" r:id="rId6"/>
    <p:sldId id="263" r:id="rId7"/>
    <p:sldId id="264" r:id="rId8"/>
    <p:sldId id="265" r:id="rId9"/>
    <p:sldId id="270" r:id="rId10"/>
    <p:sldId id="266" r:id="rId11"/>
    <p:sldId id="267"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59595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2"/>
    <p:restoredTop sz="94694"/>
  </p:normalViewPr>
  <p:slideViewPr>
    <p:cSldViewPr snapToGrid="0" snapToObjects="1">
      <p:cViewPr varScale="1">
        <p:scale>
          <a:sx n="58" d="100"/>
          <a:sy n="58" d="100"/>
        </p:scale>
        <p:origin x="10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B18603-D6C4-2B44-9DD8-EB42D2F4C3F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9044AA-C673-F444-871D-3B7C5570B0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78BF14-67C5-D04E-ABA7-2453241D629D}"/>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54D29D3C-767B-5B4A-B0DA-18914FDF70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7F05E4-F38E-854D-90CA-8AB56538C835}"/>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82299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D330D-6449-4F42-AFA4-4465944112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3CDC809-7B23-464F-93A4-5543E9833F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E293D9-F0C8-CB49-A470-7B7D1919B189}"/>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D3E06536-9A8D-6B46-B775-599CF9A8C9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168470-55D5-6A41-877F-4169FDFB697A}"/>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01711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31DCD5-B36E-6E46-A858-DCAF55D1CB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DFFD095-0613-4C44-9825-DD701E4271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168768-19F7-7F4E-BEC1-B644AF5F6C9C}"/>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7A2D6D41-321B-4B47-B6BB-E08FF64501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2B3368-9D67-8347-850E-9FF44FB6C993}"/>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428750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36D44-2AE5-B546-ACAD-10022BBB2B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F66564-04F5-E042-9E10-DE16EDC851B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15319B-1127-3842-BD1F-2EC8340F9D1C}"/>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00B95D44-3855-2342-9BDF-DE2415036B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2685DC0-6A39-7348-9ACB-4E94AD8C5979}"/>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11404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47E6C-5CA1-674A-B738-1583B87D514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EE5BDE5-7429-7F43-9F91-3BDA92B22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84E50DD-36F8-4A47-BCDE-5CC002A05C7E}"/>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4F144309-64D2-DD4D-B36F-6B899EF122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DC6D36-29AD-B144-BC6D-55A61AF89392}"/>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336144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E179DC-708B-5447-BC00-D6BD89EAAB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9D104C7-9C34-1947-8279-CFD1C441C8F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A1A807-32A9-DA45-B43A-9C3B71630C4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19E9BE7-54BE-2A4B-97D2-AAEEC16FD00E}"/>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461A051C-4689-8541-A6CC-AE3277C080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07E97D-3A3A-5840-B13F-B0907AA5A877}"/>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47263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9A8BC-080C-2A4C-9289-EBF76E72A46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4806DD-8225-C549-9085-0082C1D47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F90882A-B8F0-954D-99B4-34CBD15FAFA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3C22E68-D490-374A-833C-9A1555193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CB7244-31EE-014F-8EE7-888E6F28B86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D3FA7BA-7B4D-B946-B0F5-1A3114B128DD}"/>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8" name="Espace réservé du pied de page 7">
            <a:extLst>
              <a:ext uri="{FF2B5EF4-FFF2-40B4-BE49-F238E27FC236}">
                <a16:creationId xmlns:a16="http://schemas.microsoft.com/office/drawing/2014/main" id="{77C055BA-C679-4047-B009-0B374443A62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295C082-BBE3-124D-82BF-DB5C759CE204}"/>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56188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99BC2-BB65-5A43-9445-80BB5DA8C0A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E70A08A-53C7-4B4F-A216-32E51CA9A5C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4" name="Espace réservé du pied de page 3">
            <a:extLst>
              <a:ext uri="{FF2B5EF4-FFF2-40B4-BE49-F238E27FC236}">
                <a16:creationId xmlns:a16="http://schemas.microsoft.com/office/drawing/2014/main" id="{97E439F9-CBF5-F94A-B751-6842BCC8864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31DF262-A20D-ED43-8550-A8D525965F07}"/>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78102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798CF2-3080-DF49-9765-8CABFB1A3E2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3" name="Espace réservé du pied de page 2">
            <a:extLst>
              <a:ext uri="{FF2B5EF4-FFF2-40B4-BE49-F238E27FC236}">
                <a16:creationId xmlns:a16="http://schemas.microsoft.com/office/drawing/2014/main" id="{0C2DF615-08B3-F440-9977-A73AA44861F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E37EE73-EDA9-E444-82FD-C076D0583A93}"/>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92367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23423-0099-2B43-8C67-3EC04D9F73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39AB16E-94E8-0C4D-B923-BFA296FBA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ED2E4EC-D6FB-1B46-8E14-AA7BAC677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91C71C-AC18-B343-A090-9BEF8C2B3B87}"/>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A17235D1-92A1-0949-8ABB-8916463F3F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4761392-CA9F-4C4B-9895-18FEAF47CE09}"/>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718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3D449-250F-1943-BF12-132A8B42A4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D0DB71-FB6A-E649-BB35-7E2C7CF90C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18DDAB6-3ADD-5E40-AA68-D09B2EFC4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FDE315A-73C1-274D-906B-9356B754B41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CCB9D333-7CC5-EF44-9450-BEC4C02BB4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7F2F76-881B-F94B-9416-06C47D66772E}"/>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49311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0BF2BFD-F63F-5341-BC3B-20B5EC1DA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C102915-6CB9-A149-8C31-56634A8EE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E2A264-2D60-EE40-992E-CE402D81A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491223E9-AF32-B941-B01C-C0A884A950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90B411-5482-FB41-9AC5-E529B6DA1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42A12-AF9D-4845-816A-A77767F0CB71}" type="slidenum">
              <a:rPr lang="fr-FR" smtClean="0"/>
              <a:t>‹N°›</a:t>
            </a:fld>
            <a:endParaRPr lang="fr-FR"/>
          </a:p>
        </p:txBody>
      </p:sp>
    </p:spTree>
    <p:extLst>
      <p:ext uri="{BB962C8B-B14F-4D97-AF65-F5344CB8AC3E}">
        <p14:creationId xmlns:p14="http://schemas.microsoft.com/office/powerpoint/2010/main" val="386749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34204A-3CDF-474F-89C4-0916C05662C0}"/>
              </a:ext>
            </a:extLst>
          </p:cNvPr>
          <p:cNvSpPr>
            <a:spLocks noGrp="1"/>
          </p:cNvSpPr>
          <p:nvPr>
            <p:ph type="ctrTitle"/>
          </p:nvPr>
        </p:nvSpPr>
        <p:spPr>
          <a:xfrm>
            <a:off x="612035" y="2671826"/>
            <a:ext cx="5585087" cy="1427851"/>
          </a:xfrm>
        </p:spPr>
        <p:txBody>
          <a:bodyPr>
            <a:normAutofit fontScale="90000"/>
          </a:bodyPr>
          <a:lstStyle/>
          <a:p>
            <a:r>
              <a:rPr lang="fr-FR" sz="4000" b="1" dirty="0"/>
              <a:t>FICHE D’EVALUATION D’UNE ACTION AGIR ENSEMBLE</a:t>
            </a:r>
            <a:endParaRPr lang="fr-FR" sz="4000" b="1" dirty="0">
              <a:latin typeface="Montserrat Light" pitchFamily="2" charset="77"/>
            </a:endParaRPr>
          </a:p>
        </p:txBody>
      </p:sp>
      <p:sp>
        <p:nvSpPr>
          <p:cNvPr id="3" name="Sous-titre 2">
            <a:extLst>
              <a:ext uri="{FF2B5EF4-FFF2-40B4-BE49-F238E27FC236}">
                <a16:creationId xmlns:a16="http://schemas.microsoft.com/office/drawing/2014/main" id="{65EC10F8-2D86-3841-A0FB-2D0388FEBD91}"/>
              </a:ext>
            </a:extLst>
          </p:cNvPr>
          <p:cNvSpPr>
            <a:spLocks noGrp="1"/>
          </p:cNvSpPr>
          <p:nvPr>
            <p:ph type="subTitle" idx="1"/>
          </p:nvPr>
        </p:nvSpPr>
        <p:spPr>
          <a:xfrm>
            <a:off x="1201940" y="4546051"/>
            <a:ext cx="4203032" cy="645014"/>
          </a:xfrm>
        </p:spPr>
        <p:txBody>
          <a:bodyPr>
            <a:normAutofit/>
          </a:bodyPr>
          <a:lstStyle/>
          <a:p>
            <a:r>
              <a:rPr lang="fr-FR" sz="3200" dirty="0">
                <a:latin typeface="Montserrat Light" pitchFamily="2" charset="77"/>
              </a:rPr>
              <a:t>ACTION DIGITALE</a:t>
            </a:r>
          </a:p>
        </p:txBody>
      </p:sp>
      <p:pic>
        <p:nvPicPr>
          <p:cNvPr id="4" name="Image 3">
            <a:extLst>
              <a:ext uri="{FF2B5EF4-FFF2-40B4-BE49-F238E27FC236}">
                <a16:creationId xmlns:a16="http://schemas.microsoft.com/office/drawing/2014/main" id="{DD94A2FA-A016-7146-AF97-34F6DD5FF350}"/>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5" name="Rectangle 4">
            <a:extLst>
              <a:ext uri="{FF2B5EF4-FFF2-40B4-BE49-F238E27FC236}">
                <a16:creationId xmlns:a16="http://schemas.microsoft.com/office/drawing/2014/main" id="{72FB2E9A-8F00-4044-9DA9-125C503D07CD}"/>
              </a:ext>
            </a:extLst>
          </p:cNvPr>
          <p:cNvSpPr/>
          <p:nvPr/>
        </p:nvSpPr>
        <p:spPr>
          <a:xfrm>
            <a:off x="0" y="0"/>
            <a:ext cx="12192000" cy="1544595"/>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69ECA03F-242B-A64F-BB0D-336DDBF07FEE}"/>
              </a:ext>
            </a:extLst>
          </p:cNvPr>
          <p:cNvSpPr/>
          <p:nvPr/>
        </p:nvSpPr>
        <p:spPr>
          <a:xfrm>
            <a:off x="0" y="1544595"/>
            <a:ext cx="12192000" cy="296562"/>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B88F1A30-CF0A-034D-A245-5B36EE1E42FD}"/>
              </a:ext>
            </a:extLst>
          </p:cNvPr>
          <p:cNvPicPr>
            <a:picLocks noChangeAspect="1"/>
          </p:cNvPicPr>
          <p:nvPr/>
        </p:nvPicPr>
        <p:blipFill>
          <a:blip r:embed="rId3"/>
          <a:stretch>
            <a:fillRect/>
          </a:stretch>
        </p:blipFill>
        <p:spPr>
          <a:xfrm>
            <a:off x="4079313" y="326818"/>
            <a:ext cx="3537287" cy="1810611"/>
          </a:xfrm>
          <a:prstGeom prst="rect">
            <a:avLst/>
          </a:prstGeom>
          <a:effectLst>
            <a:outerShdw blurRad="190500" dist="38100" dir="2700000" algn="tl" rotWithShape="0">
              <a:prstClr val="black">
                <a:alpha val="40000"/>
              </a:prstClr>
            </a:outerShdw>
          </a:effectLst>
        </p:spPr>
      </p:pic>
      <p:sp>
        <p:nvSpPr>
          <p:cNvPr id="9" name="Rectangle 8">
            <a:extLst>
              <a:ext uri="{FF2B5EF4-FFF2-40B4-BE49-F238E27FC236}">
                <a16:creationId xmlns:a16="http://schemas.microsoft.com/office/drawing/2014/main" id="{C09B4191-FD9B-F74A-8E3A-4AF585E51DCB}"/>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FC390323-7746-9B40-B4A2-6D3049F9CBC0}"/>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8" descr="black smartphone near person">
            <a:extLst>
              <a:ext uri="{FF2B5EF4-FFF2-40B4-BE49-F238E27FC236}">
                <a16:creationId xmlns:a16="http://schemas.microsoft.com/office/drawing/2014/main" id="{F4605BA4-2520-4318-ACCD-DE8F6DD0C945}"/>
              </a:ext>
            </a:extLst>
          </p:cNvPr>
          <p:cNvPicPr>
            <a:picLocks noChangeAspect="1" noChangeArrowheads="1"/>
          </p:cNvPicPr>
          <p:nvPr/>
        </p:nvPicPr>
        <p:blipFill>
          <a:blip r:embed="rId4">
            <a:alphaModFix amt="85000"/>
            <a:extLst>
              <a:ext uri="{28A0092B-C50C-407E-A947-70E740481C1C}">
                <a14:useLocalDpi xmlns:a14="http://schemas.microsoft.com/office/drawing/2010/main" val="0"/>
              </a:ext>
            </a:extLst>
          </a:blip>
          <a:srcRect/>
          <a:stretch>
            <a:fillRect/>
          </a:stretch>
        </p:blipFill>
        <p:spPr bwMode="auto">
          <a:xfrm>
            <a:off x="6290940" y="2081624"/>
            <a:ext cx="5195207" cy="3501876"/>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eur droit 11">
            <a:extLst>
              <a:ext uri="{FF2B5EF4-FFF2-40B4-BE49-F238E27FC236}">
                <a16:creationId xmlns:a16="http://schemas.microsoft.com/office/drawing/2014/main" id="{D8450E90-FC61-4299-B3A8-BA3F0ED7868A}"/>
              </a:ext>
            </a:extLst>
          </p:cNvPr>
          <p:cNvCxnSpPr/>
          <p:nvPr/>
        </p:nvCxnSpPr>
        <p:spPr>
          <a:xfrm>
            <a:off x="2220614" y="4299284"/>
            <a:ext cx="2165684"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45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78182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335210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66072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Votre fiche d’évaluation</a:t>
            </a:r>
          </a:p>
        </p:txBody>
      </p:sp>
      <p:sp>
        <p:nvSpPr>
          <p:cNvPr id="3" name="Espace réservé du contenu 2">
            <a:extLst>
              <a:ext uri="{FF2B5EF4-FFF2-40B4-BE49-F238E27FC236}">
                <a16:creationId xmlns:a16="http://schemas.microsoft.com/office/drawing/2014/main" id="{DC7BE59B-225C-0642-AEDF-FC8D4AF2CFC5}"/>
              </a:ext>
            </a:extLst>
          </p:cNvPr>
          <p:cNvSpPr>
            <a:spLocks noGrp="1"/>
          </p:cNvSpPr>
          <p:nvPr>
            <p:ph idx="1"/>
          </p:nvPr>
        </p:nvSpPr>
        <p:spPr>
          <a:xfrm>
            <a:off x="676871" y="1859870"/>
            <a:ext cx="10838257" cy="4169493"/>
          </a:xfrm>
        </p:spPr>
        <p:txBody>
          <a:bodyPr>
            <a:normAutofit/>
          </a:bodyPr>
          <a:lstStyle/>
          <a:p>
            <a:pPr marL="0" indent="0" algn="ctr">
              <a:buNone/>
            </a:pPr>
            <a:r>
              <a:rPr lang="fr-FR" sz="2400" dirty="0"/>
              <a:t>Cette fiche a pour but de vous aider à évaluer et à organiser les résultats des actions mises en place sur votre territoire dans le cadre d’Agir Ensemble. Vous pourrez ainsi disposer d’un document mettant en valeur l’impact de ces actions et les points potentiels d’amélioration pour les actions à venir. Pour chaque action menée, nous vous demandons de bien vouloir compléter une fiche d’évaluation dédiée.</a:t>
            </a:r>
          </a:p>
          <a:p>
            <a:pPr marL="0" indent="0" algn="ctr">
              <a:buNone/>
            </a:pPr>
            <a:endParaRPr lang="fr-FR" sz="1300" dirty="0"/>
          </a:p>
          <a:p>
            <a:pPr marL="0" indent="0" algn="ctr">
              <a:buNone/>
            </a:pPr>
            <a:r>
              <a:rPr lang="fr-FR" sz="2000" b="1" i="1" dirty="0">
                <a:solidFill>
                  <a:srgbClr val="92D050"/>
                </a:solidFill>
              </a:rPr>
              <a:t>À noter :</a:t>
            </a:r>
            <a:r>
              <a:rPr lang="fr-FR" sz="2000" i="1" dirty="0"/>
              <a:t> Cette fiche est un document-type, les éléments ci-dessous sont des lignes directrices données à titre indicatif que vous êtes libres de modifier autant que vous le souhaitez afin qu’ils s’adaptent au mieux aux actions évaluées et aux données auxquelles vous avez accès. Il n’y a aucune limite dans le nombre de caractères ou le nombre de ligne. </a:t>
            </a:r>
          </a:p>
          <a:p>
            <a:endParaRPr lang="fr-FR" sz="1800" dirty="0">
              <a:latin typeface="Montserrat Light" pitchFamily="2" charset="77"/>
            </a:endParaRP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397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Contextualisation de l’action</a:t>
            </a:r>
          </a:p>
        </p:txBody>
      </p:sp>
      <p:sp>
        <p:nvSpPr>
          <p:cNvPr id="3" name="Espace réservé du contenu 2">
            <a:extLst>
              <a:ext uri="{FF2B5EF4-FFF2-40B4-BE49-F238E27FC236}">
                <a16:creationId xmlns:a16="http://schemas.microsoft.com/office/drawing/2014/main" id="{DC7BE59B-225C-0642-AEDF-FC8D4AF2CFC5}"/>
              </a:ext>
            </a:extLst>
          </p:cNvPr>
          <p:cNvSpPr>
            <a:spLocks noGrp="1"/>
          </p:cNvSpPr>
          <p:nvPr>
            <p:ph idx="1"/>
          </p:nvPr>
        </p:nvSpPr>
        <p:spPr>
          <a:xfrm>
            <a:off x="676871" y="1936712"/>
            <a:ext cx="10838257" cy="4169493"/>
          </a:xfrm>
        </p:spPr>
        <p:txBody>
          <a:bodyPr>
            <a:normAutofit/>
          </a:bodyPr>
          <a:lstStyle/>
          <a:p>
            <a:pPr marL="0" indent="0" algn="ctr">
              <a:buNone/>
            </a:pPr>
            <a:r>
              <a:rPr lang="fr-FR" sz="2000" b="1" dirty="0">
                <a:solidFill>
                  <a:srgbClr val="92D050"/>
                </a:solidFill>
                <a:latin typeface="Montserrat Light" pitchFamily="2" charset="77"/>
              </a:rPr>
              <a:t>DANS QUEL CONTEXTE CETTE ACTION A ÉTÉ MISE EN PLACE ?</a:t>
            </a:r>
          </a:p>
          <a:p>
            <a:pPr marL="0" indent="0">
              <a:spcAft>
                <a:spcPts val="0"/>
              </a:spcAft>
              <a:buNone/>
            </a:pPr>
            <a:r>
              <a:rPr lang="fr-FR" dirty="0">
                <a:solidFill>
                  <a:srgbClr val="404040"/>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23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Principe et objectifs de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C646C67E-1FCE-4B2E-86B1-F836A7BE14F5}"/>
              </a:ext>
            </a:extLst>
          </p:cNvPr>
          <p:cNvSpPr/>
          <p:nvPr/>
        </p:nvSpPr>
        <p:spPr>
          <a:xfrm>
            <a:off x="1098550" y="5442613"/>
            <a:ext cx="11335044" cy="369332"/>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PARTENAIRES MOBILISÉS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a:t>
            </a:r>
            <a:endParaRPr lang="fr-FR" dirty="0">
              <a:effectLst/>
              <a:latin typeface="+mj-lt"/>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074FB107-EF4D-4F1E-AF22-3C0D38FDAC66}"/>
              </a:ext>
            </a:extLst>
          </p:cNvPr>
          <p:cNvSpPr/>
          <p:nvPr/>
        </p:nvSpPr>
        <p:spPr>
          <a:xfrm>
            <a:off x="3070767" y="1295439"/>
            <a:ext cx="6675490" cy="646331"/>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NOM DE L’ACTION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a:t>
            </a:r>
            <a:endParaRPr lang="fr-FR" dirty="0">
              <a:latin typeface="+mj-lt"/>
              <a:ea typeface="Calibri" panose="020F0502020204030204" pitchFamily="34" charset="0"/>
              <a:cs typeface="Times New Roman" panose="02020603050405020304" pitchFamily="18" charset="0"/>
            </a:endParaRPr>
          </a:p>
          <a:p>
            <a:pPr>
              <a:spcAft>
                <a:spcPts val="0"/>
              </a:spcAft>
            </a:pPr>
            <a:r>
              <a:rPr lang="fr-FR" b="1" dirty="0">
                <a:solidFill>
                  <a:srgbClr val="8DC94D"/>
                </a:solidFill>
                <a:latin typeface="+mj-lt"/>
                <a:ea typeface="Calibri" panose="020F0502020204030204" pitchFamily="34" charset="0"/>
                <a:cs typeface="Lao UI" panose="020B0502040204020203" pitchFamily="34" charset="0"/>
              </a:rPr>
              <a:t> </a:t>
            </a:r>
            <a:endParaRPr lang="fr-FR" dirty="0">
              <a:latin typeface="+mj-lt"/>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B149F0D3-8EF9-4B16-992D-42644564A71B}"/>
              </a:ext>
            </a:extLst>
          </p:cNvPr>
          <p:cNvSpPr/>
          <p:nvPr/>
        </p:nvSpPr>
        <p:spPr>
          <a:xfrm>
            <a:off x="853442" y="1820279"/>
            <a:ext cx="4942203" cy="2031325"/>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PRINCIPE DE L’ACTION :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a:t>
            </a:r>
          </a:p>
          <a:p>
            <a:pPr algn="ctr">
              <a:spcAft>
                <a:spcPts val="0"/>
              </a:spcAft>
            </a:pPr>
            <a:endParaRPr lang="fr-FR" dirty="0">
              <a:solidFill>
                <a:srgbClr val="404040"/>
              </a:solidFill>
              <a:latin typeface="+mj-lt"/>
              <a:ea typeface="Calibri" panose="020F0502020204030204" pitchFamily="34" charset="0"/>
              <a:cs typeface="Lao UI" panose="020B0502040204020203" pitchFamily="34" charset="0"/>
            </a:endParaRPr>
          </a:p>
        </p:txBody>
      </p:sp>
      <p:sp>
        <p:nvSpPr>
          <p:cNvPr id="14" name="Rectangle 13">
            <a:extLst>
              <a:ext uri="{FF2B5EF4-FFF2-40B4-BE49-F238E27FC236}">
                <a16:creationId xmlns:a16="http://schemas.microsoft.com/office/drawing/2014/main" id="{F2E10020-F80B-45A3-B4C5-4646F7C21C83}"/>
              </a:ext>
            </a:extLst>
          </p:cNvPr>
          <p:cNvSpPr/>
          <p:nvPr/>
        </p:nvSpPr>
        <p:spPr>
          <a:xfrm>
            <a:off x="6396354" y="1860577"/>
            <a:ext cx="4942204" cy="1754326"/>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OBJECTIFS DE L’ACTION :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a:t>
            </a:r>
            <a:endParaRPr lang="fr-FR" dirty="0">
              <a:latin typeface="+mj-lt"/>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FAE2EEE6-588F-478F-835C-1B823B52B40C}"/>
              </a:ext>
            </a:extLst>
          </p:cNvPr>
          <p:cNvSpPr/>
          <p:nvPr/>
        </p:nvSpPr>
        <p:spPr>
          <a:xfrm>
            <a:off x="2073627" y="4691353"/>
            <a:ext cx="9948574" cy="646331"/>
          </a:xfrm>
          <a:prstGeom prst="rect">
            <a:avLst/>
          </a:prstGeom>
        </p:spPr>
        <p:txBody>
          <a:bodyPr wrap="square">
            <a:spAutoFit/>
          </a:bodyPr>
          <a:lstStyle/>
          <a:p>
            <a:pPr algn="ctr">
              <a:spcAft>
                <a:spcPts val="0"/>
              </a:spcAft>
            </a:pPr>
            <a:r>
              <a:rPr lang="fr-FR" b="1" dirty="0">
                <a:solidFill>
                  <a:srgbClr val="404040"/>
                </a:solidFill>
                <a:latin typeface="+mj-lt"/>
                <a:ea typeface="Calibri" panose="020F0502020204030204" pitchFamily="34" charset="0"/>
                <a:cs typeface="Lao UI" panose="020B0502040204020203" pitchFamily="34" charset="0"/>
              </a:rPr>
              <a:t> </a:t>
            </a:r>
            <a:endParaRPr lang="fr-FR" dirty="0">
              <a:latin typeface="+mj-lt"/>
              <a:ea typeface="Calibri" panose="020F0502020204030204" pitchFamily="34" charset="0"/>
              <a:cs typeface="Times New Roman" panose="02020603050405020304" pitchFamily="18" charset="0"/>
            </a:endParaRPr>
          </a:p>
          <a:p>
            <a:pPr>
              <a:spcAft>
                <a:spcPts val="0"/>
              </a:spcAft>
            </a:pPr>
            <a:r>
              <a:rPr lang="fr-FR" b="1" dirty="0">
                <a:solidFill>
                  <a:srgbClr val="8DC94D"/>
                </a:solidFill>
                <a:latin typeface="+mj-lt"/>
                <a:ea typeface="Calibri" panose="020F0502020204030204" pitchFamily="34" charset="0"/>
                <a:cs typeface="Lao UI" panose="020B0502040204020203" pitchFamily="34" charset="0"/>
              </a:rPr>
              <a:t>DATE/PÉRIODE DE L’ACTION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a:t>
            </a:r>
            <a:endParaRPr lang="fr-FR" dirty="0">
              <a:latin typeface="+mj-l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C99A6626-07D5-40F6-A818-D700E68E97A5}"/>
              </a:ext>
            </a:extLst>
          </p:cNvPr>
          <p:cNvSpPr/>
          <p:nvPr/>
        </p:nvSpPr>
        <p:spPr>
          <a:xfrm>
            <a:off x="853442" y="3808667"/>
            <a:ext cx="10582035" cy="923330"/>
          </a:xfrm>
          <a:prstGeom prst="rect">
            <a:avLst/>
          </a:prstGeom>
        </p:spPr>
        <p:txBody>
          <a:bodyPr wrap="square">
            <a:spAutoFit/>
          </a:bodyPr>
          <a:lstStyle/>
          <a:p>
            <a:r>
              <a:rPr lang="fr-FR" b="1" dirty="0">
                <a:solidFill>
                  <a:srgbClr val="8DC94D"/>
                </a:solidFill>
                <a:latin typeface="+mj-lt"/>
                <a:ea typeface="Calibri" panose="020F0502020204030204" pitchFamily="34" charset="0"/>
                <a:cs typeface="Lao UI" panose="020B0502040204020203" pitchFamily="34" charset="0"/>
              </a:rPr>
              <a:t>OUTILS &amp; </a:t>
            </a:r>
            <a:r>
              <a:rPr lang="fr-FR" b="1">
                <a:solidFill>
                  <a:srgbClr val="8DC94D"/>
                </a:solidFill>
                <a:latin typeface="+mj-lt"/>
                <a:ea typeface="Calibri" panose="020F0502020204030204" pitchFamily="34" charset="0"/>
                <a:cs typeface="Lao UI" panose="020B0502040204020203" pitchFamily="34" charset="0"/>
              </a:rPr>
              <a:t>MOYENS UTILISÉS </a:t>
            </a:r>
            <a:r>
              <a:rPr lang="fr-FR" i="1">
                <a:solidFill>
                  <a:schemeClr val="bg1">
                    <a:lumMod val="50000"/>
                  </a:schemeClr>
                </a:solidFill>
                <a:ea typeface="Calibri" panose="020F0502020204030204" pitchFamily="34" charset="0"/>
                <a:cs typeface="Lao UI" panose="020B0502040204020203" pitchFamily="34" charset="0"/>
              </a:rPr>
              <a:t>(possibilité de mettre à la fin du document des photos de ces outils)</a:t>
            </a:r>
            <a:r>
              <a:rPr lang="fr-FR" b="1">
                <a:solidFill>
                  <a:srgbClr val="8DC94D"/>
                </a:solidFill>
                <a:latin typeface="+mj-lt"/>
                <a:ea typeface="Calibri" panose="020F0502020204030204" pitchFamily="34" charset="0"/>
                <a:cs typeface="Lao UI" panose="020B0502040204020203" pitchFamily="34"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a:t>
            </a:r>
            <a:endParaRPr lang="fr-FR"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24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Evaluation quantitative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3" name="Rectangle 2">
            <a:extLst>
              <a:ext uri="{FF2B5EF4-FFF2-40B4-BE49-F238E27FC236}">
                <a16:creationId xmlns:a16="http://schemas.microsoft.com/office/drawing/2014/main" id="{3A951DF8-06E4-4155-9CC2-A07A68054C1F}"/>
              </a:ext>
            </a:extLst>
          </p:cNvPr>
          <p:cNvSpPr/>
          <p:nvPr/>
        </p:nvSpPr>
        <p:spPr>
          <a:xfrm>
            <a:off x="2836707" y="1159846"/>
            <a:ext cx="6551089" cy="369332"/>
          </a:xfrm>
          <a:prstGeom prst="rect">
            <a:avLst/>
          </a:prstGeom>
        </p:spPr>
        <p:txBody>
          <a:bodyPr wrap="none">
            <a:spAutoFit/>
          </a:bodyPr>
          <a:lstStyle/>
          <a:p>
            <a:pPr algn="ctr">
              <a:spcAft>
                <a:spcPts val="0"/>
              </a:spcAft>
            </a:pPr>
            <a:r>
              <a:rPr lang="fr-FR" dirty="0">
                <a:solidFill>
                  <a:srgbClr val="595959"/>
                </a:solidFill>
                <a:latin typeface="+mj-lt"/>
                <a:ea typeface="Calibri" panose="020F0502020204030204" pitchFamily="34" charset="0"/>
                <a:cs typeface="Lao UI" panose="020B0502040204020203" pitchFamily="34" charset="0"/>
              </a:rPr>
              <a:t>À effectuer sur vos post ou communications en lien avec votre action.</a:t>
            </a:r>
            <a:endParaRPr lang="fr-FR" dirty="0">
              <a:latin typeface="+mj-lt"/>
              <a:ea typeface="Calibri" panose="020F0502020204030204" pitchFamily="34" charset="0"/>
              <a:cs typeface="Times New Roman" panose="02020603050405020304" pitchFamily="18" charset="0"/>
            </a:endParaRPr>
          </a:p>
        </p:txBody>
      </p:sp>
      <p:graphicFrame>
        <p:nvGraphicFramePr>
          <p:cNvPr id="10" name="Tableau 9">
            <a:extLst>
              <a:ext uri="{FF2B5EF4-FFF2-40B4-BE49-F238E27FC236}">
                <a16:creationId xmlns:a16="http://schemas.microsoft.com/office/drawing/2014/main" id="{1641B278-AA38-4026-800C-C1B88A2558FB}"/>
              </a:ext>
            </a:extLst>
          </p:cNvPr>
          <p:cNvGraphicFramePr>
            <a:graphicFrameLocks noGrp="1"/>
          </p:cNvGraphicFramePr>
          <p:nvPr>
            <p:extLst>
              <p:ext uri="{D42A27DB-BD31-4B8C-83A1-F6EECF244321}">
                <p14:modId xmlns:p14="http://schemas.microsoft.com/office/powerpoint/2010/main" val="1570679523"/>
              </p:ext>
            </p:extLst>
          </p:nvPr>
        </p:nvGraphicFramePr>
        <p:xfrm>
          <a:off x="1272843" y="1570934"/>
          <a:ext cx="9678819" cy="1774698"/>
        </p:xfrm>
        <a:graphic>
          <a:graphicData uri="http://schemas.openxmlformats.org/drawingml/2006/table">
            <a:tbl>
              <a:tblPr firstRow="1" firstCol="1" bandRow="1"/>
              <a:tblGrid>
                <a:gridCol w="3216566">
                  <a:extLst>
                    <a:ext uri="{9D8B030D-6E8A-4147-A177-3AD203B41FA5}">
                      <a16:colId xmlns:a16="http://schemas.microsoft.com/office/drawing/2014/main" val="1202478146"/>
                    </a:ext>
                  </a:extLst>
                </a:gridCol>
                <a:gridCol w="4395537">
                  <a:extLst>
                    <a:ext uri="{9D8B030D-6E8A-4147-A177-3AD203B41FA5}">
                      <a16:colId xmlns:a16="http://schemas.microsoft.com/office/drawing/2014/main" val="1396713831"/>
                    </a:ext>
                  </a:extLst>
                </a:gridCol>
                <a:gridCol w="2066716">
                  <a:extLst>
                    <a:ext uri="{9D8B030D-6E8A-4147-A177-3AD203B41FA5}">
                      <a16:colId xmlns:a16="http://schemas.microsoft.com/office/drawing/2014/main" val="3501183880"/>
                    </a:ext>
                  </a:extLst>
                </a:gridCol>
              </a:tblGrid>
              <a:tr h="424903">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p>
                      <a:pPr algn="ctr">
                        <a:spcAft>
                          <a:spcPts val="0"/>
                        </a:spcAft>
                      </a:pPr>
                      <a:r>
                        <a:rPr lang="fr-FR" sz="1800" b="1" dirty="0">
                          <a:solidFill>
                            <a:srgbClr val="FFFFFF"/>
                          </a:solidFill>
                          <a:effectLst/>
                          <a:latin typeface="+mj-lt"/>
                          <a:ea typeface="Calibri" panose="020F0502020204030204" pitchFamily="34" charset="0"/>
                          <a:cs typeface="Lao UI" panose="020B0502040204020203" pitchFamily="34" charset="0"/>
                        </a:rPr>
                        <a:t>INDICATEUR</a:t>
                      </a:r>
                      <a:endParaRPr lang="fr-FR" sz="1800" b="1" dirty="0">
                        <a:effectLst/>
                        <a:latin typeface="+mj-lt"/>
                        <a:ea typeface="Calibri" panose="020F0502020204030204" pitchFamily="34" charset="0"/>
                        <a:cs typeface="Times New Roman" panose="02020603050405020304" pitchFamily="18" charset="0"/>
                      </a:endParaRPr>
                    </a:p>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p>
                      <a:pPr algn="ctr">
                        <a:spcAft>
                          <a:spcPts val="0"/>
                        </a:spcAft>
                      </a:pPr>
                      <a:r>
                        <a:rPr lang="fr-FR" sz="1800" b="1" dirty="0">
                          <a:solidFill>
                            <a:srgbClr val="FFFFFF"/>
                          </a:solidFill>
                          <a:effectLst/>
                          <a:latin typeface="+mj-lt"/>
                          <a:ea typeface="Calibri" panose="020F0502020204030204" pitchFamily="34" charset="0"/>
                          <a:cs typeface="Lao UI" panose="020B0502040204020203" pitchFamily="34" charset="0"/>
                        </a:rPr>
                        <a:t>CALCUL</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p>
                      <a:pPr algn="ctr">
                        <a:spcAft>
                          <a:spcPts val="0"/>
                        </a:spcAft>
                      </a:pPr>
                      <a:r>
                        <a:rPr lang="fr-FR" sz="1800" b="1" dirty="0">
                          <a:solidFill>
                            <a:srgbClr val="FFFFFF"/>
                          </a:solidFill>
                          <a:effectLst/>
                          <a:latin typeface="+mj-lt"/>
                          <a:ea typeface="Calibri" panose="020F0502020204030204" pitchFamily="34" charset="0"/>
                          <a:cs typeface="Lao UI" panose="020B0502040204020203" pitchFamily="34" charset="0"/>
                        </a:rPr>
                        <a:t>DONNÉE</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extLst>
                  <a:ext uri="{0D108BD9-81ED-4DB2-BD59-A6C34878D82A}">
                    <a16:rowId xmlns:a16="http://schemas.microsoft.com/office/drawing/2014/main" val="3910810932"/>
                  </a:ext>
                </a:extLst>
              </a:tr>
              <a:tr h="1082141">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PORTÉE MOYENNE DES POST</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457200">
                        <a:lnSpc>
                          <a:spcPct val="106000"/>
                        </a:lnSpc>
                        <a:spcAft>
                          <a:spcPts val="0"/>
                        </a:spcAft>
                      </a:pPr>
                      <a:endParaRPr lang="fr-FR" sz="1500" dirty="0">
                        <a:effectLst/>
                        <a:latin typeface="+mj-lt"/>
                        <a:ea typeface="Calibri" panose="020F0502020204030204" pitchFamily="34" charset="0"/>
                        <a:cs typeface="Times New Roman" panose="02020603050405020304" pitchFamily="18" charset="0"/>
                      </a:endParaRPr>
                    </a:p>
                    <a:p>
                      <a:pPr marL="0" lvl="0" indent="0" algn="ctr">
                        <a:lnSpc>
                          <a:spcPct val="106000"/>
                        </a:lnSpc>
                        <a:spcAft>
                          <a:spcPts val="0"/>
                        </a:spcAft>
                        <a:buClr>
                          <a:srgbClr val="595959"/>
                        </a:buClr>
                        <a:buSzPts val="1100"/>
                        <a:buFont typeface="+mj-lt"/>
                        <a:buNone/>
                      </a:pPr>
                      <a:r>
                        <a:rPr lang="fr-FR" sz="1500" i="1" dirty="0">
                          <a:solidFill>
                            <a:srgbClr val="595959"/>
                          </a:solidFill>
                          <a:effectLst/>
                          <a:latin typeface="+mj-lt"/>
                          <a:ea typeface="Calibri" panose="020F0502020204030204" pitchFamily="34" charset="0"/>
                          <a:cs typeface="Lao UI" panose="020B0502040204020203" pitchFamily="34" charset="0"/>
                        </a:rPr>
                        <a:t>1. Nbre de vue d’un post / Audience totale* x 100</a:t>
                      </a:r>
                      <a:endParaRPr lang="fr-FR" sz="1500" dirty="0">
                        <a:solidFill>
                          <a:srgbClr val="595959"/>
                        </a:solidFill>
                        <a:effectLst/>
                        <a:latin typeface="+mj-lt"/>
                        <a:ea typeface="Calibri" panose="020F0502020204030204" pitchFamily="34" charset="0"/>
                        <a:cs typeface="Times New Roman" panose="02020603050405020304" pitchFamily="18" charset="0"/>
                      </a:endParaRPr>
                    </a:p>
                    <a:p>
                      <a:pPr marL="457200" algn="ctr">
                        <a:lnSpc>
                          <a:spcPct val="106000"/>
                        </a:lnSpc>
                        <a:spcAft>
                          <a:spcPts val="0"/>
                        </a:spcAft>
                      </a:pPr>
                      <a:r>
                        <a:rPr lang="fr-FR" sz="1500" i="1" dirty="0">
                          <a:solidFill>
                            <a:srgbClr val="595959"/>
                          </a:solidFill>
                          <a:effectLst/>
                          <a:latin typeface="+mj-lt"/>
                          <a:ea typeface="Calibri" panose="020F0502020204030204" pitchFamily="34" charset="0"/>
                          <a:cs typeface="Lao UI" panose="020B0502040204020203" pitchFamily="34" charset="0"/>
                        </a:rPr>
                        <a:t> </a:t>
                      </a:r>
                      <a:endParaRPr lang="fr-FR" sz="1500" dirty="0">
                        <a:solidFill>
                          <a:srgbClr val="595959"/>
                        </a:solidFill>
                        <a:effectLst/>
                        <a:latin typeface="+mj-lt"/>
                        <a:ea typeface="Calibri" panose="020F0502020204030204" pitchFamily="34" charset="0"/>
                        <a:cs typeface="Times New Roman" panose="02020603050405020304" pitchFamily="18" charset="0"/>
                      </a:endParaRPr>
                    </a:p>
                    <a:p>
                      <a:pPr marL="0" lvl="0" indent="0" algn="ctr">
                        <a:lnSpc>
                          <a:spcPct val="106000"/>
                        </a:lnSpc>
                        <a:spcAft>
                          <a:spcPts val="800"/>
                        </a:spcAft>
                        <a:buClr>
                          <a:srgbClr val="595959"/>
                        </a:buClr>
                        <a:buSzPts val="1100"/>
                        <a:buFont typeface="+mj-lt"/>
                        <a:buNone/>
                      </a:pPr>
                      <a:r>
                        <a:rPr lang="fr-FR" sz="1500" i="1" dirty="0">
                          <a:solidFill>
                            <a:srgbClr val="595959"/>
                          </a:solidFill>
                          <a:effectLst/>
                          <a:latin typeface="+mj-lt"/>
                          <a:ea typeface="Calibri" panose="020F0502020204030204" pitchFamily="34" charset="0"/>
                          <a:cs typeface="Lao UI" panose="020B0502040204020203" pitchFamily="34" charset="0"/>
                        </a:rPr>
                        <a:t>2. Somme des taux obtenu en 1 / Nbre de taux</a:t>
                      </a:r>
                    </a:p>
                    <a:p>
                      <a:pPr marL="0" lvl="0" indent="0" algn="ctr">
                        <a:lnSpc>
                          <a:spcPct val="106000"/>
                        </a:lnSpc>
                        <a:spcAft>
                          <a:spcPts val="800"/>
                        </a:spcAft>
                        <a:buClr>
                          <a:srgbClr val="595959"/>
                        </a:buClr>
                        <a:buSzPts val="1100"/>
                        <a:buFont typeface="+mj-lt"/>
                        <a:buNone/>
                      </a:pPr>
                      <a:endParaRPr lang="fr-FR" sz="1200" i="1" dirty="0">
                        <a:solidFill>
                          <a:srgbClr val="404040"/>
                        </a:solidFill>
                        <a:effectLst/>
                        <a:latin typeface="+mj-lt"/>
                        <a:ea typeface="Calibri" panose="020F0502020204030204" pitchFamily="34" charset="0"/>
                        <a:cs typeface="Lao UI" panose="020B0502040204020203" pitchFamily="34"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sp>
        <p:nvSpPr>
          <p:cNvPr id="16" name="Rectangle 15">
            <a:extLst>
              <a:ext uri="{FF2B5EF4-FFF2-40B4-BE49-F238E27FC236}">
                <a16:creationId xmlns:a16="http://schemas.microsoft.com/office/drawing/2014/main" id="{20427885-9DB5-4B4A-BBCB-D350B4A8D7A4}"/>
              </a:ext>
            </a:extLst>
          </p:cNvPr>
          <p:cNvSpPr/>
          <p:nvPr/>
        </p:nvSpPr>
        <p:spPr>
          <a:xfrm>
            <a:off x="478381" y="5312450"/>
            <a:ext cx="11235238" cy="523220"/>
          </a:xfrm>
          <a:prstGeom prst="rect">
            <a:avLst/>
          </a:prstGeom>
        </p:spPr>
        <p:txBody>
          <a:bodyPr wrap="square">
            <a:spAutoFit/>
          </a:bodyPr>
          <a:lstStyle/>
          <a:p>
            <a:pPr algn="ctr">
              <a:spcAft>
                <a:spcPts val="0"/>
              </a:spcAft>
            </a:pPr>
            <a:r>
              <a:rPr lang="fr-FR" sz="1400" i="1" dirty="0">
                <a:solidFill>
                  <a:srgbClr val="595959"/>
                </a:solidFill>
                <a:latin typeface="+mj-lt"/>
                <a:ea typeface="Calibri" panose="020F0502020204030204" pitchFamily="34" charset="0"/>
                <a:cs typeface="Times New Roman" panose="02020603050405020304" pitchFamily="18" charset="0"/>
              </a:rPr>
              <a:t>* L’audience totale correspond au public que vous estimez à même de voir votre post (total des abonnés, des inscrits…)</a:t>
            </a:r>
            <a:endParaRPr lang="fr-FR" sz="2400" dirty="0">
              <a:latin typeface="+mj-lt"/>
              <a:ea typeface="Calibri" panose="020F0502020204030204" pitchFamily="34" charset="0"/>
              <a:cs typeface="Times New Roman" panose="02020603050405020304" pitchFamily="18" charset="0"/>
            </a:endParaRPr>
          </a:p>
          <a:p>
            <a:pPr algn="ctr">
              <a:spcAft>
                <a:spcPts val="0"/>
              </a:spcAft>
            </a:pPr>
            <a:r>
              <a:rPr lang="fr-FR" sz="1400" i="1" dirty="0">
                <a:solidFill>
                  <a:srgbClr val="595959"/>
                </a:solidFill>
                <a:latin typeface="+mj-lt"/>
                <a:ea typeface="Calibri" panose="020F0502020204030204" pitchFamily="34" charset="0"/>
                <a:cs typeface="Times New Roman" panose="02020603050405020304" pitchFamily="18" charset="0"/>
              </a:rPr>
              <a:t>** Nombre de commentaires, de j’aime, de partages. </a:t>
            </a:r>
            <a:endParaRPr lang="fr-FR" sz="2400" dirty="0">
              <a:effectLst/>
              <a:latin typeface="+mj-lt"/>
              <a:ea typeface="Calibri" panose="020F0502020204030204" pitchFamily="34" charset="0"/>
              <a:cs typeface="Times New Roman" panose="02020603050405020304" pitchFamily="18" charset="0"/>
            </a:endParaRPr>
          </a:p>
        </p:txBody>
      </p:sp>
      <p:graphicFrame>
        <p:nvGraphicFramePr>
          <p:cNvPr id="9" name="Tableau 8">
            <a:extLst>
              <a:ext uri="{FF2B5EF4-FFF2-40B4-BE49-F238E27FC236}">
                <a16:creationId xmlns:a16="http://schemas.microsoft.com/office/drawing/2014/main" id="{4DB6CA02-8C15-4E1F-9BE6-15D4E0D2774D}"/>
              </a:ext>
            </a:extLst>
          </p:cNvPr>
          <p:cNvGraphicFramePr>
            <a:graphicFrameLocks noGrp="1"/>
          </p:cNvGraphicFramePr>
          <p:nvPr>
            <p:extLst>
              <p:ext uri="{D42A27DB-BD31-4B8C-83A1-F6EECF244321}">
                <p14:modId xmlns:p14="http://schemas.microsoft.com/office/powerpoint/2010/main" val="2915433653"/>
              </p:ext>
            </p:extLst>
          </p:nvPr>
        </p:nvGraphicFramePr>
        <p:xfrm>
          <a:off x="1272843" y="3381798"/>
          <a:ext cx="9678819" cy="1125690"/>
        </p:xfrm>
        <a:graphic>
          <a:graphicData uri="http://schemas.openxmlformats.org/drawingml/2006/table">
            <a:tbl>
              <a:tblPr firstRow="1" firstCol="1" bandRow="1"/>
              <a:tblGrid>
                <a:gridCol w="3232819">
                  <a:extLst>
                    <a:ext uri="{9D8B030D-6E8A-4147-A177-3AD203B41FA5}">
                      <a16:colId xmlns:a16="http://schemas.microsoft.com/office/drawing/2014/main" val="1478896283"/>
                    </a:ext>
                  </a:extLst>
                </a:gridCol>
                <a:gridCol w="4395537">
                  <a:extLst>
                    <a:ext uri="{9D8B030D-6E8A-4147-A177-3AD203B41FA5}">
                      <a16:colId xmlns:a16="http://schemas.microsoft.com/office/drawing/2014/main" val="554529487"/>
                    </a:ext>
                  </a:extLst>
                </a:gridCol>
                <a:gridCol w="2050463">
                  <a:extLst>
                    <a:ext uri="{9D8B030D-6E8A-4147-A177-3AD203B41FA5}">
                      <a16:colId xmlns:a16="http://schemas.microsoft.com/office/drawing/2014/main" val="2547996382"/>
                    </a:ext>
                  </a:extLst>
                </a:gridCol>
              </a:tblGrid>
              <a:tr h="1125690">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TAUX D’ENGAGEMENT MOYEN</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457200">
                        <a:lnSpc>
                          <a:spcPct val="106000"/>
                        </a:lnSpc>
                        <a:spcAft>
                          <a:spcPts val="0"/>
                        </a:spcAft>
                      </a:pPr>
                      <a:r>
                        <a:rPr lang="fr-FR" sz="900" i="1" dirty="0">
                          <a:solidFill>
                            <a:srgbClr val="595959"/>
                          </a:solidFill>
                          <a:effectLst/>
                          <a:latin typeface="+mj-lt"/>
                          <a:ea typeface="Calibri" panose="020F0502020204030204" pitchFamily="34" charset="0"/>
                          <a:cs typeface="Lao UI" panose="020B0502040204020203" pitchFamily="34" charset="0"/>
                        </a:rPr>
                        <a:t> </a:t>
                      </a:r>
                      <a:endParaRPr lang="fr-FR" sz="1100" dirty="0">
                        <a:effectLst/>
                        <a:latin typeface="+mj-lt"/>
                        <a:ea typeface="Calibri" panose="020F0502020204030204" pitchFamily="34" charset="0"/>
                        <a:cs typeface="Times New Roman" panose="02020603050405020304" pitchFamily="18" charset="0"/>
                      </a:endParaRPr>
                    </a:p>
                    <a:p>
                      <a:pPr marL="0" lvl="0" indent="0" algn="ctr">
                        <a:lnSpc>
                          <a:spcPct val="106000"/>
                        </a:lnSpc>
                        <a:spcAft>
                          <a:spcPts val="0"/>
                        </a:spcAft>
                        <a:buSzPts val="1100"/>
                        <a:buFont typeface="+mj-lt"/>
                        <a:buNone/>
                      </a:pPr>
                      <a:r>
                        <a:rPr lang="fr-FR" sz="1500" i="1" dirty="0">
                          <a:solidFill>
                            <a:srgbClr val="595959"/>
                          </a:solidFill>
                          <a:effectLst/>
                          <a:latin typeface="+mj-lt"/>
                          <a:ea typeface="Calibri" panose="020F0502020204030204" pitchFamily="34" charset="0"/>
                          <a:cs typeface="Lao UI" panose="020B0502040204020203" pitchFamily="34" charset="0"/>
                        </a:rPr>
                        <a:t>1. Nbre d’interactions** / Audience totale* x 100</a:t>
                      </a:r>
                      <a:endParaRPr lang="fr-FR" sz="1500" dirty="0">
                        <a:effectLst/>
                        <a:latin typeface="+mj-lt"/>
                        <a:ea typeface="Calibri" panose="020F0502020204030204" pitchFamily="34" charset="0"/>
                        <a:cs typeface="Times New Roman" panose="02020603050405020304" pitchFamily="18" charset="0"/>
                      </a:endParaRPr>
                    </a:p>
                    <a:p>
                      <a:pPr marL="457200" algn="ctr">
                        <a:lnSpc>
                          <a:spcPct val="106000"/>
                        </a:lnSpc>
                        <a:spcAft>
                          <a:spcPts val="0"/>
                        </a:spcAft>
                      </a:pPr>
                      <a:r>
                        <a:rPr lang="fr-FR" sz="1500" i="1" dirty="0">
                          <a:solidFill>
                            <a:srgbClr val="595959"/>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p>
                      <a:pPr marL="0" lvl="0" indent="0" algn="ctr">
                        <a:lnSpc>
                          <a:spcPct val="106000"/>
                        </a:lnSpc>
                        <a:spcAft>
                          <a:spcPts val="800"/>
                        </a:spcAft>
                        <a:buSzPts val="1100"/>
                        <a:buFont typeface="+mj-lt"/>
                        <a:buNone/>
                      </a:pPr>
                      <a:r>
                        <a:rPr lang="fr-FR" sz="1500" i="1" dirty="0">
                          <a:solidFill>
                            <a:srgbClr val="595959"/>
                          </a:solidFill>
                          <a:effectLst/>
                          <a:latin typeface="+mj-lt"/>
                          <a:ea typeface="Calibri" panose="020F0502020204030204" pitchFamily="34" charset="0"/>
                          <a:cs typeface="Times New Roman" panose="02020603050405020304" pitchFamily="18" charset="0"/>
                        </a:rPr>
                        <a:t>2.</a:t>
                      </a:r>
                      <a:r>
                        <a:rPr lang="fr-FR" sz="1500" i="0" dirty="0">
                          <a:solidFill>
                            <a:schemeClr val="tx1"/>
                          </a:solidFill>
                          <a:effectLst/>
                          <a:latin typeface="+mj-lt"/>
                          <a:ea typeface="Calibri" panose="020F0502020204030204" pitchFamily="34" charset="0"/>
                          <a:cs typeface="Times New Roman" panose="02020603050405020304" pitchFamily="18" charset="0"/>
                        </a:rPr>
                        <a:t> </a:t>
                      </a:r>
                      <a:r>
                        <a:rPr lang="fr-FR" sz="1500" i="1" dirty="0">
                          <a:solidFill>
                            <a:srgbClr val="595959"/>
                          </a:solidFill>
                          <a:effectLst/>
                          <a:latin typeface="+mj-lt"/>
                          <a:ea typeface="Calibri" panose="020F0502020204030204" pitchFamily="34" charset="0"/>
                          <a:cs typeface="Lao UI" panose="020B0502040204020203" pitchFamily="34" charset="0"/>
                        </a:rPr>
                        <a:t>Somme des taux obtenu en 1 / Nbre de taux</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r>
                        <a:rPr lang="fr-FR" sz="1400" dirty="0">
                          <a:solidFill>
                            <a:srgbClr val="8DC94D"/>
                          </a:solidFill>
                          <a:effectLst/>
                          <a:latin typeface="+mj-lt"/>
                          <a:ea typeface="Calibri" panose="020F0502020204030204" pitchFamily="34" charset="0"/>
                          <a:cs typeface="Lao UI" panose="020B0502040204020203" pitchFamily="34" charset="0"/>
                        </a:rPr>
                        <a:t> </a:t>
                      </a:r>
                      <a:endParaRPr lang="fr-FR" sz="12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517601240"/>
                  </a:ext>
                </a:extLst>
              </a:tr>
            </a:tbl>
          </a:graphicData>
        </a:graphic>
      </p:graphicFrame>
      <p:graphicFrame>
        <p:nvGraphicFramePr>
          <p:cNvPr id="12" name="Tableau 11">
            <a:extLst>
              <a:ext uri="{FF2B5EF4-FFF2-40B4-BE49-F238E27FC236}">
                <a16:creationId xmlns:a16="http://schemas.microsoft.com/office/drawing/2014/main" id="{9BF721C8-1AE3-4BEF-8B77-0A7248F60D83}"/>
              </a:ext>
            </a:extLst>
          </p:cNvPr>
          <p:cNvGraphicFramePr>
            <a:graphicFrameLocks noGrp="1"/>
          </p:cNvGraphicFramePr>
          <p:nvPr>
            <p:extLst>
              <p:ext uri="{D42A27DB-BD31-4B8C-83A1-F6EECF244321}">
                <p14:modId xmlns:p14="http://schemas.microsoft.com/office/powerpoint/2010/main" val="1908451513"/>
              </p:ext>
            </p:extLst>
          </p:nvPr>
        </p:nvGraphicFramePr>
        <p:xfrm>
          <a:off x="1272843" y="4550335"/>
          <a:ext cx="9678819" cy="685336"/>
        </p:xfrm>
        <a:graphic>
          <a:graphicData uri="http://schemas.openxmlformats.org/drawingml/2006/table">
            <a:tbl>
              <a:tblPr firstRow="1" firstCol="1" bandRow="1"/>
              <a:tblGrid>
                <a:gridCol w="3232819">
                  <a:extLst>
                    <a:ext uri="{9D8B030D-6E8A-4147-A177-3AD203B41FA5}">
                      <a16:colId xmlns:a16="http://schemas.microsoft.com/office/drawing/2014/main" val="1478896283"/>
                    </a:ext>
                  </a:extLst>
                </a:gridCol>
                <a:gridCol w="4395537">
                  <a:extLst>
                    <a:ext uri="{9D8B030D-6E8A-4147-A177-3AD203B41FA5}">
                      <a16:colId xmlns:a16="http://schemas.microsoft.com/office/drawing/2014/main" val="554529487"/>
                    </a:ext>
                  </a:extLst>
                </a:gridCol>
                <a:gridCol w="2050463">
                  <a:extLst>
                    <a:ext uri="{9D8B030D-6E8A-4147-A177-3AD203B41FA5}">
                      <a16:colId xmlns:a16="http://schemas.microsoft.com/office/drawing/2014/main" val="2547996382"/>
                    </a:ext>
                  </a:extLst>
                </a:gridCol>
              </a:tblGrid>
              <a:tr h="685336">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TAUX D’OUVERTURE</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marL="457200">
                        <a:lnSpc>
                          <a:spcPct val="106000"/>
                        </a:lnSpc>
                        <a:spcAft>
                          <a:spcPts val="0"/>
                        </a:spcAft>
                      </a:pPr>
                      <a:r>
                        <a:rPr lang="fr-FR" sz="900" i="1" dirty="0">
                          <a:solidFill>
                            <a:srgbClr val="595959"/>
                          </a:solidFill>
                          <a:effectLst/>
                          <a:latin typeface="+mj-lt"/>
                          <a:ea typeface="Calibri" panose="020F0502020204030204" pitchFamily="34" charset="0"/>
                          <a:cs typeface="Lao UI" panose="020B0502040204020203" pitchFamily="34" charset="0"/>
                        </a:rPr>
                        <a:t> </a:t>
                      </a:r>
                      <a:endParaRPr lang="fr-FR" sz="1100" dirty="0">
                        <a:effectLst/>
                        <a:latin typeface="+mj-lt"/>
                        <a:ea typeface="Calibri" panose="020F0502020204030204" pitchFamily="34" charset="0"/>
                        <a:cs typeface="Times New Roman" panose="02020603050405020304" pitchFamily="18" charset="0"/>
                      </a:endParaRPr>
                    </a:p>
                    <a:p>
                      <a:pPr marL="0" lvl="0" indent="0" algn="ctr">
                        <a:lnSpc>
                          <a:spcPct val="106000"/>
                        </a:lnSpc>
                        <a:spcAft>
                          <a:spcPts val="0"/>
                        </a:spcAft>
                        <a:buSzPts val="1100"/>
                        <a:buFont typeface="+mj-lt"/>
                        <a:buNone/>
                      </a:pPr>
                      <a:r>
                        <a:rPr lang="fr-FR" sz="1500" i="1" dirty="0">
                          <a:solidFill>
                            <a:srgbClr val="595959"/>
                          </a:solidFill>
                          <a:effectLst/>
                          <a:latin typeface="+mj-lt"/>
                          <a:ea typeface="Calibri" panose="020F0502020204030204" pitchFamily="34" charset="0"/>
                          <a:cs typeface="Lao UI" panose="020B0502040204020203" pitchFamily="34" charset="0"/>
                        </a:rPr>
                        <a:t>Nbre de mails ouverts / Nbre de mails envoyés</a:t>
                      </a:r>
                    </a:p>
                    <a:p>
                      <a:pPr marL="0" lvl="0" indent="0" algn="ctr">
                        <a:lnSpc>
                          <a:spcPct val="106000"/>
                        </a:lnSpc>
                        <a:spcAft>
                          <a:spcPts val="0"/>
                        </a:spcAft>
                        <a:buSzPts val="1100"/>
                        <a:buFont typeface="+mj-lt"/>
                        <a:buNone/>
                      </a:pPr>
                      <a:endParaRPr lang="fr-FR" sz="1500" i="1" dirty="0">
                        <a:solidFill>
                          <a:srgbClr val="595959"/>
                        </a:solidFill>
                        <a:effectLst/>
                        <a:latin typeface="+mj-lt"/>
                        <a:ea typeface="Calibri" panose="020F0502020204030204" pitchFamily="34" charset="0"/>
                        <a:cs typeface="Lao UI" panose="020B0502040204020203" pitchFamily="34"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r>
                        <a:rPr lang="fr-FR" sz="1400" dirty="0">
                          <a:solidFill>
                            <a:srgbClr val="8DC94D"/>
                          </a:solidFill>
                          <a:effectLst/>
                          <a:latin typeface="+mj-lt"/>
                          <a:ea typeface="Calibri" panose="020F0502020204030204" pitchFamily="34" charset="0"/>
                          <a:cs typeface="Lao UI" panose="020B0502040204020203" pitchFamily="34" charset="0"/>
                        </a:rPr>
                        <a:t> </a:t>
                      </a:r>
                      <a:endParaRPr lang="fr-FR" sz="12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517601240"/>
                  </a:ext>
                </a:extLst>
              </a:tr>
            </a:tbl>
          </a:graphicData>
        </a:graphic>
      </p:graphicFrame>
    </p:spTree>
    <p:extLst>
      <p:ext uri="{BB962C8B-B14F-4D97-AF65-F5344CB8AC3E}">
        <p14:creationId xmlns:p14="http://schemas.microsoft.com/office/powerpoint/2010/main" val="186431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Evaluation qualitative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1" name="Rectangle 10">
            <a:extLst>
              <a:ext uri="{FF2B5EF4-FFF2-40B4-BE49-F238E27FC236}">
                <a16:creationId xmlns:a16="http://schemas.microsoft.com/office/drawing/2014/main" id="{F45F3630-41AA-48C4-9F1B-3F739F652622}"/>
              </a:ext>
            </a:extLst>
          </p:cNvPr>
          <p:cNvSpPr/>
          <p:nvPr/>
        </p:nvSpPr>
        <p:spPr>
          <a:xfrm>
            <a:off x="2073275" y="1562447"/>
            <a:ext cx="8045450" cy="2554545"/>
          </a:xfrm>
          <a:prstGeom prst="rect">
            <a:avLst/>
          </a:prstGeom>
          <a:ln>
            <a:solidFill>
              <a:srgbClr val="92D050"/>
            </a:solidFill>
          </a:ln>
        </p:spPr>
        <p:txBody>
          <a:bodyPr wrap="square">
            <a:spAutoFit/>
          </a:bodyPr>
          <a:lstStyle/>
          <a:p>
            <a:pPr algn="ctr">
              <a:spcAft>
                <a:spcPts val="0"/>
              </a:spcAft>
            </a:pPr>
            <a:r>
              <a:rPr lang="fr-FR" sz="2400" b="1" dirty="0">
                <a:solidFill>
                  <a:srgbClr val="404040"/>
                </a:solidFill>
                <a:latin typeface="+mj-lt"/>
                <a:ea typeface="Calibri" panose="020F0502020204030204" pitchFamily="34" charset="0"/>
                <a:cs typeface="Lao UI" panose="020B0502040204020203" pitchFamily="34" charset="0"/>
              </a:rPr>
              <a:t>Commentaires sur les post liés à l’action</a:t>
            </a:r>
            <a:endParaRPr lang="fr-FR" sz="2000" dirty="0">
              <a:latin typeface="+mj-lt"/>
              <a:ea typeface="Calibri" panose="020F0502020204030204" pitchFamily="34" charset="0"/>
              <a:cs typeface="Times New Roman" panose="02020603050405020304" pitchFamily="18" charset="0"/>
            </a:endParaRPr>
          </a:p>
          <a:p>
            <a:pPr algn="ctr">
              <a:spcAft>
                <a:spcPts val="0"/>
              </a:spcAft>
            </a:pPr>
            <a:r>
              <a:rPr lang="fr-FR" dirty="0">
                <a:solidFill>
                  <a:srgbClr val="404040"/>
                </a:solidFill>
                <a:latin typeface="+mj-lt"/>
                <a:ea typeface="Calibri" panose="020F0502020204030204" pitchFamily="34" charset="0"/>
                <a:cs typeface="Lao UI" panose="020B0502040204020203" pitchFamily="34" charset="0"/>
              </a:rPr>
              <a:t> </a:t>
            </a:r>
            <a:endParaRPr lang="fr-FR" sz="1600" dirty="0">
              <a:latin typeface="+mj-lt"/>
              <a:ea typeface="Calibri" panose="020F0502020204030204" pitchFamily="34" charset="0"/>
              <a:cs typeface="Times New Roman" panose="02020603050405020304" pitchFamily="18" charset="0"/>
            </a:endParaRPr>
          </a:p>
          <a:p>
            <a:pPr algn="ctr">
              <a:spcAft>
                <a:spcPts val="0"/>
              </a:spcAft>
            </a:pPr>
            <a:r>
              <a:rPr lang="fr-FR" sz="2000" dirty="0">
                <a:solidFill>
                  <a:srgbClr val="404040"/>
                </a:solidFill>
                <a:latin typeface="+mj-lt"/>
                <a:ea typeface="Calibri" panose="020F0502020204030204" pitchFamily="34" charset="0"/>
                <a:cs typeface="Lao UI" panose="020B0502040204020203" pitchFamily="34" charset="0"/>
              </a:rPr>
              <a:t>« ……………………………………………………………………………… » </a:t>
            </a:r>
            <a:endParaRPr lang="fr-FR" dirty="0">
              <a:latin typeface="+mj-lt"/>
              <a:ea typeface="Calibri" panose="020F0502020204030204" pitchFamily="34" charset="0"/>
              <a:cs typeface="Times New Roman" panose="02020603050405020304" pitchFamily="18" charset="0"/>
            </a:endParaRPr>
          </a:p>
          <a:p>
            <a:pPr algn="ctr">
              <a:spcAft>
                <a:spcPts val="0"/>
              </a:spcAft>
            </a:pPr>
            <a:r>
              <a:rPr lang="fr-FR" sz="2000" dirty="0">
                <a:solidFill>
                  <a:srgbClr val="404040"/>
                </a:solidFill>
                <a:latin typeface="+mj-lt"/>
                <a:ea typeface="Calibri" panose="020F0502020204030204" pitchFamily="34" charset="0"/>
                <a:cs typeface="Lao UI" panose="020B0502040204020203" pitchFamily="34" charset="0"/>
              </a:rPr>
              <a:t>« ……………………………………………………………………………… » </a:t>
            </a:r>
            <a:endParaRPr lang="fr-FR" dirty="0">
              <a:latin typeface="+mj-lt"/>
              <a:ea typeface="Calibri" panose="020F0502020204030204" pitchFamily="34" charset="0"/>
              <a:cs typeface="Times New Roman" panose="02020603050405020304" pitchFamily="18" charset="0"/>
            </a:endParaRPr>
          </a:p>
          <a:p>
            <a:pPr algn="ctr">
              <a:spcAft>
                <a:spcPts val="0"/>
              </a:spcAft>
            </a:pPr>
            <a:r>
              <a:rPr lang="fr-FR" sz="2000" dirty="0">
                <a:solidFill>
                  <a:srgbClr val="404040"/>
                </a:solidFill>
                <a:latin typeface="+mj-lt"/>
                <a:ea typeface="Calibri" panose="020F0502020204030204" pitchFamily="34" charset="0"/>
                <a:cs typeface="Lao UI" panose="020B0502040204020203" pitchFamily="34" charset="0"/>
              </a:rPr>
              <a:t>« ……………………………………………………………………………… » </a:t>
            </a:r>
            <a:endParaRPr lang="fr-FR" dirty="0">
              <a:latin typeface="+mj-lt"/>
              <a:ea typeface="Calibri" panose="020F0502020204030204" pitchFamily="34" charset="0"/>
              <a:cs typeface="Times New Roman" panose="02020603050405020304" pitchFamily="18" charset="0"/>
            </a:endParaRPr>
          </a:p>
          <a:p>
            <a:pPr algn="ctr">
              <a:spcAft>
                <a:spcPts val="0"/>
              </a:spcAft>
            </a:pPr>
            <a:r>
              <a:rPr lang="fr-FR" sz="2000" dirty="0">
                <a:solidFill>
                  <a:srgbClr val="404040"/>
                </a:solidFill>
                <a:latin typeface="+mj-lt"/>
                <a:ea typeface="Calibri" panose="020F0502020204030204" pitchFamily="34" charset="0"/>
                <a:cs typeface="Lao UI" panose="020B0502040204020203" pitchFamily="34" charset="0"/>
              </a:rPr>
              <a:t>« ……………………………………………………………………………… » </a:t>
            </a:r>
            <a:endParaRPr lang="fr-FR" dirty="0">
              <a:latin typeface="+mj-lt"/>
              <a:ea typeface="Calibri" panose="020F0502020204030204" pitchFamily="34" charset="0"/>
              <a:cs typeface="Times New Roman" panose="02020603050405020304" pitchFamily="18" charset="0"/>
            </a:endParaRPr>
          </a:p>
          <a:p>
            <a:pPr algn="ctr">
              <a:spcAft>
                <a:spcPts val="0"/>
              </a:spcAft>
            </a:pPr>
            <a:r>
              <a:rPr lang="fr-FR" sz="2000" dirty="0">
                <a:solidFill>
                  <a:srgbClr val="404040"/>
                </a:solidFill>
                <a:latin typeface="+mj-lt"/>
                <a:ea typeface="Calibri" panose="020F0502020204030204" pitchFamily="34" charset="0"/>
                <a:cs typeface="Lao UI" panose="020B0502040204020203" pitchFamily="34" charset="0"/>
              </a:rPr>
              <a:t>« ……………………………………………………………………………… » </a:t>
            </a:r>
            <a:endParaRPr lang="fr-FR" dirty="0">
              <a:latin typeface="+mj-lt"/>
              <a:ea typeface="Calibri" panose="020F0502020204030204" pitchFamily="34" charset="0"/>
              <a:cs typeface="Times New Roman" panose="02020603050405020304" pitchFamily="18" charset="0"/>
            </a:endParaRPr>
          </a:p>
          <a:p>
            <a:pPr algn="ctr">
              <a:spcAft>
                <a:spcPts val="0"/>
              </a:spcAft>
            </a:pPr>
            <a:r>
              <a:rPr lang="fr-FR" dirty="0">
                <a:solidFill>
                  <a:srgbClr val="404040"/>
                </a:solidFill>
                <a:latin typeface="+mj-lt"/>
                <a:ea typeface="Calibri" panose="020F0502020204030204" pitchFamily="34" charset="0"/>
                <a:cs typeface="Lao UI" panose="020B0502040204020203" pitchFamily="34" charset="0"/>
              </a:rPr>
              <a:t> </a:t>
            </a:r>
            <a:endParaRPr lang="fr-FR" sz="1600" dirty="0">
              <a:effectLst/>
              <a:latin typeface="+mj-lt"/>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3A718AB6-CDA1-4F99-BC18-9827D1C37C18}"/>
              </a:ext>
            </a:extLst>
          </p:cNvPr>
          <p:cNvSpPr/>
          <p:nvPr/>
        </p:nvSpPr>
        <p:spPr>
          <a:xfrm>
            <a:off x="473242" y="4470806"/>
            <a:ext cx="11245516" cy="1231106"/>
          </a:xfrm>
          <a:prstGeom prst="rect">
            <a:avLst/>
          </a:prstGeom>
        </p:spPr>
        <p:txBody>
          <a:bodyPr wrap="square">
            <a:spAutoFit/>
          </a:bodyPr>
          <a:lstStyle/>
          <a:p>
            <a:pPr>
              <a:spcAft>
                <a:spcPts val="0"/>
              </a:spcAft>
            </a:pPr>
            <a:r>
              <a:rPr lang="fr-FR" sz="2000" b="1" i="1" dirty="0">
                <a:solidFill>
                  <a:srgbClr val="92D050"/>
                </a:solidFill>
                <a:latin typeface="+mj-lt"/>
                <a:ea typeface="Calibri" panose="020F0502020204030204" pitchFamily="34" charset="0"/>
                <a:cs typeface="Lao UI" panose="020B0502040204020203" pitchFamily="34" charset="0"/>
              </a:rPr>
              <a:t>Remarques sur ces commentaires : </a:t>
            </a:r>
            <a:r>
              <a:rPr lang="fr-FR" i="1" dirty="0">
                <a:solidFill>
                  <a:srgbClr val="595959"/>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3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848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Retour sur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9" name="Rectangle 8">
            <a:extLst>
              <a:ext uri="{FF2B5EF4-FFF2-40B4-BE49-F238E27FC236}">
                <a16:creationId xmlns:a16="http://schemas.microsoft.com/office/drawing/2014/main" id="{D25BE1E6-7E79-4C86-9DFA-8D167FDAFE3C}"/>
              </a:ext>
            </a:extLst>
          </p:cNvPr>
          <p:cNvSpPr/>
          <p:nvPr/>
        </p:nvSpPr>
        <p:spPr>
          <a:xfrm>
            <a:off x="1258934" y="1951678"/>
            <a:ext cx="4443663" cy="3170099"/>
          </a:xfrm>
          <a:prstGeom prst="rect">
            <a:avLst/>
          </a:prstGeom>
        </p:spPr>
        <p:txBody>
          <a:bodyPr wrap="square">
            <a:spAutoFit/>
          </a:bodyPr>
          <a:lstStyle/>
          <a:p>
            <a:pPr>
              <a:spcAft>
                <a:spcPts val="0"/>
              </a:spcAft>
            </a:pPr>
            <a:r>
              <a:rPr lang="fr-FR" sz="2000" b="1" i="1" dirty="0">
                <a:solidFill>
                  <a:srgbClr val="8DC94D"/>
                </a:solidFill>
                <a:ea typeface="Calibri" panose="020F0502020204030204" pitchFamily="34" charset="0"/>
                <a:cs typeface="Lao UI" panose="020B0502040204020203" pitchFamily="34" charset="0"/>
              </a:rPr>
              <a:t>Ce qui a fonctionné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Les points forts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6306026" y="1980933"/>
            <a:ext cx="4443663" cy="3170099"/>
          </a:xfrm>
          <a:prstGeom prst="rect">
            <a:avLst/>
          </a:prstGeom>
        </p:spPr>
        <p:txBody>
          <a:bodyPr wrap="square">
            <a:spAutoFit/>
          </a:bodyPr>
          <a:lstStyle/>
          <a:p>
            <a:pPr>
              <a:spcAft>
                <a:spcPts val="0"/>
              </a:spcAft>
            </a:pPr>
            <a:r>
              <a:rPr lang="fr-FR" sz="2000" b="1" i="1" dirty="0">
                <a:solidFill>
                  <a:srgbClr val="8DC94D"/>
                </a:solidFill>
                <a:ea typeface="Calibri" panose="020F0502020204030204" pitchFamily="34" charset="0"/>
                <a:cs typeface="Lao UI" panose="020B0502040204020203" pitchFamily="34" charset="0"/>
              </a:rPr>
              <a:t>Ce qui a moins bien fonctionné</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Les axes d’amélioration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73019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A39A42C4-585D-4764-95BC-CA557C331AB9}"/>
              </a:ext>
            </a:extLst>
          </p:cNvPr>
          <p:cNvSpPr/>
          <p:nvPr/>
        </p:nvSpPr>
        <p:spPr>
          <a:xfrm>
            <a:off x="6172016" y="1718882"/>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2880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Retour sur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9" name="Rectangle 8">
            <a:extLst>
              <a:ext uri="{FF2B5EF4-FFF2-40B4-BE49-F238E27FC236}">
                <a16:creationId xmlns:a16="http://schemas.microsoft.com/office/drawing/2014/main" id="{D25BE1E6-7E79-4C86-9DFA-8D167FDAFE3C}"/>
              </a:ext>
            </a:extLst>
          </p:cNvPr>
          <p:cNvSpPr/>
          <p:nvPr/>
        </p:nvSpPr>
        <p:spPr>
          <a:xfrm>
            <a:off x="1258934" y="2384000"/>
            <a:ext cx="4443663" cy="2862322"/>
          </a:xfrm>
          <a:prstGeom prst="rect">
            <a:avLst/>
          </a:prstGeom>
        </p:spPr>
        <p:txBody>
          <a:bodyPr wrap="square">
            <a:spAutoFit/>
          </a:bodyPr>
          <a:lstStyle/>
          <a:p>
            <a:pPr>
              <a:spcAft>
                <a:spcPts val="0"/>
              </a:spcAft>
            </a:pPr>
            <a:r>
              <a:rPr lang="fr-FR" dirty="0">
                <a:solidFill>
                  <a:srgbClr val="595959"/>
                </a:solidFill>
                <a:ea typeface="Calibri" panose="020F0502020204030204" pitchFamily="34" charset="0"/>
                <a:cs typeface="Lao UI" panose="020B0502040204020203" pitchFamily="34" charset="0"/>
              </a:rPr>
              <a:t>Les points de vigilance à prendre en compte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6306026" y="2379355"/>
            <a:ext cx="4443663" cy="2862322"/>
          </a:xfrm>
          <a:prstGeom prst="rect">
            <a:avLst/>
          </a:prstGeom>
        </p:spPr>
        <p:txBody>
          <a:bodyPr wrap="square">
            <a:spAutoFit/>
          </a:bodyPr>
          <a:lstStyle/>
          <a:p>
            <a:pPr>
              <a:spcAft>
                <a:spcPts val="0"/>
              </a:spcAft>
            </a:pPr>
            <a:r>
              <a:rPr lang="fr-FR" dirty="0">
                <a:solidFill>
                  <a:srgbClr val="595959"/>
                </a:solidFill>
                <a:ea typeface="Calibri" panose="020F0502020204030204" pitchFamily="34" charset="0"/>
                <a:cs typeface="Lao UI" panose="020B0502040204020203" pitchFamily="34" charset="0"/>
              </a:rPr>
              <a:t>Les modifications à apporter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A39A42C4-585D-4764-95BC-CA557C331AB9}"/>
              </a:ext>
            </a:extLst>
          </p:cNvPr>
          <p:cNvSpPr/>
          <p:nvPr/>
        </p:nvSpPr>
        <p:spPr>
          <a:xfrm>
            <a:off x="6172016" y="1940362"/>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DB6BF68C-016A-4CA9-83EB-3AC808DC5E39}"/>
              </a:ext>
            </a:extLst>
          </p:cNvPr>
          <p:cNvSpPr/>
          <p:nvPr/>
        </p:nvSpPr>
        <p:spPr>
          <a:xfrm>
            <a:off x="4781249" y="1366437"/>
            <a:ext cx="2629502" cy="461665"/>
          </a:xfrm>
          <a:prstGeom prst="rect">
            <a:avLst/>
          </a:prstGeom>
        </p:spPr>
        <p:txBody>
          <a:bodyPr wrap="none">
            <a:spAutoFit/>
          </a:bodyPr>
          <a:lstStyle/>
          <a:p>
            <a:pPr>
              <a:spcAft>
                <a:spcPts val="0"/>
              </a:spcAft>
            </a:pPr>
            <a:r>
              <a:rPr lang="fr-FR" sz="2400" b="1" i="1" dirty="0">
                <a:solidFill>
                  <a:srgbClr val="8DC94D"/>
                </a:solidFill>
                <a:ea typeface="Calibri" panose="020F0502020204030204" pitchFamily="34" charset="0"/>
                <a:cs typeface="Lao UI" panose="020B0502040204020203" pitchFamily="34" charset="0"/>
              </a:rPr>
              <a:t>Si c’était à refaire…</a:t>
            </a:r>
            <a:endParaRPr lang="fr-FR" sz="3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175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Renouvellement de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5030255" y="2356629"/>
            <a:ext cx="2131487" cy="400110"/>
          </a:xfrm>
          <a:prstGeom prst="rect">
            <a:avLst/>
          </a:prstGeom>
        </p:spPr>
        <p:txBody>
          <a:bodyPr wrap="square">
            <a:spAutoFit/>
          </a:bodyPr>
          <a:lstStyle/>
          <a:p>
            <a:pPr algn="ctr">
              <a:spcAft>
                <a:spcPts val="0"/>
              </a:spcAft>
            </a:pPr>
            <a:r>
              <a:rPr lang="fr-FR" sz="2000" dirty="0">
                <a:solidFill>
                  <a:srgbClr val="595959"/>
                </a:solidFill>
                <a:ea typeface="Calibri" panose="020F0502020204030204" pitchFamily="34" charset="0"/>
                <a:cs typeface="Lao UI" panose="020B0502040204020203" pitchFamily="34" charset="0"/>
              </a:rPr>
              <a:t>Oui    -    Non</a:t>
            </a:r>
            <a:endParaRPr lang="fr-FR" sz="3200" dirty="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DB6BF68C-016A-4CA9-83EB-3AC808DC5E39}"/>
              </a:ext>
            </a:extLst>
          </p:cNvPr>
          <p:cNvSpPr/>
          <p:nvPr/>
        </p:nvSpPr>
        <p:spPr>
          <a:xfrm>
            <a:off x="2757268" y="1781098"/>
            <a:ext cx="7312386" cy="461665"/>
          </a:xfrm>
          <a:prstGeom prst="rect">
            <a:avLst/>
          </a:prstGeom>
        </p:spPr>
        <p:txBody>
          <a:bodyPr wrap="none">
            <a:spAutoFit/>
          </a:bodyPr>
          <a:lstStyle/>
          <a:p>
            <a:pPr algn="ctr">
              <a:spcAft>
                <a:spcPts val="0"/>
              </a:spcAft>
            </a:pPr>
            <a:r>
              <a:rPr lang="fr-FR" sz="2400" b="1" i="1" dirty="0">
                <a:solidFill>
                  <a:srgbClr val="8DC94D"/>
                </a:solidFill>
                <a:ea typeface="Calibri" panose="020F0502020204030204" pitchFamily="34" charset="0"/>
                <a:cs typeface="Lao UI" panose="020B0502040204020203" pitchFamily="34" charset="0"/>
              </a:rPr>
              <a:t>Comptez-vous remettre en place cette action à l’avenir ?</a:t>
            </a:r>
            <a:endParaRPr lang="fr-FR" sz="3200" dirty="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7416FBC7-FE57-4B94-9CDC-2CDD39AE430F}"/>
              </a:ext>
            </a:extLst>
          </p:cNvPr>
          <p:cNvSpPr/>
          <p:nvPr/>
        </p:nvSpPr>
        <p:spPr>
          <a:xfrm>
            <a:off x="956120" y="3121976"/>
            <a:ext cx="10503889" cy="830997"/>
          </a:xfrm>
          <a:prstGeom prst="rect">
            <a:avLst/>
          </a:prstGeom>
        </p:spPr>
        <p:txBody>
          <a:bodyPr wrap="square">
            <a:spAutoFit/>
          </a:bodyPr>
          <a:lstStyle/>
          <a:p>
            <a:pPr algn="ctr">
              <a:spcAft>
                <a:spcPts val="0"/>
              </a:spcAft>
            </a:pPr>
            <a:r>
              <a:rPr lang="fr-FR" sz="2400" b="1" i="1" dirty="0">
                <a:solidFill>
                  <a:srgbClr val="8DC94D"/>
                </a:solidFill>
                <a:ea typeface="Calibri" panose="020F0502020204030204" pitchFamily="34" charset="0"/>
                <a:cs typeface="Lao UI" panose="020B0502040204020203" pitchFamily="34" charset="0"/>
              </a:rPr>
              <a:t>Si oui, avec quelles nouveautés ? (échelle d’action plus importante, nouveaux établissements prenant par à l’action, etc.)</a:t>
            </a:r>
            <a:endParaRPr lang="fr-FR" sz="3200" dirty="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4C2849BE-A36B-477B-B66B-49FBF9477835}"/>
              </a:ext>
            </a:extLst>
          </p:cNvPr>
          <p:cNvSpPr/>
          <p:nvPr/>
        </p:nvSpPr>
        <p:spPr>
          <a:xfrm>
            <a:off x="731990" y="3903707"/>
            <a:ext cx="10728019" cy="1477328"/>
          </a:xfrm>
          <a:prstGeom prst="rect">
            <a:avLst/>
          </a:prstGeom>
        </p:spPr>
        <p:txBody>
          <a:bodyPr wrap="square">
            <a:spAutoFit/>
          </a:bodyPr>
          <a:lstStyle/>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4645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490</Words>
  <Application>Microsoft Office PowerPoint</Application>
  <PresentationFormat>Grand écran</PresentationFormat>
  <Paragraphs>89</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Montserrat Light</vt:lpstr>
      <vt:lpstr>Thème Office</vt:lpstr>
      <vt:lpstr>FICHE D’EVALUATION D’UNE ACTION AGIR ENSEMBLE</vt:lpstr>
      <vt:lpstr>Votre fiche d’évaluation</vt:lpstr>
      <vt:lpstr>Contextualisation de l’action</vt:lpstr>
      <vt:lpstr>Principe et objectifs de l’action</vt:lpstr>
      <vt:lpstr>Evaluation quantitative</vt:lpstr>
      <vt:lpstr>Evaluation qualitative</vt:lpstr>
      <vt:lpstr>Retour sur l’action</vt:lpstr>
      <vt:lpstr>Retour sur l’action</vt:lpstr>
      <vt:lpstr>Renouvellement de l’action</vt:lpstr>
      <vt:lpstr>L’action en image</vt:lpstr>
      <vt:lpstr>L’action en image</vt:lpstr>
      <vt:lpstr>L’action en image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Cabinet Latitude</cp:lastModifiedBy>
  <cp:revision>19</cp:revision>
  <dcterms:created xsi:type="dcterms:W3CDTF">2019-07-22T14:29:09Z</dcterms:created>
  <dcterms:modified xsi:type="dcterms:W3CDTF">2020-02-26T09:32:15Z</dcterms:modified>
</cp:coreProperties>
</file>